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7" r:id="rId5"/>
    <p:sldMasterId id="2147483672" r:id="rId6"/>
    <p:sldMasterId id="2147483688" r:id="rId7"/>
    <p:sldMasterId id="2147483702" r:id="rId8"/>
  </p:sldMasterIdLst>
  <p:notesMasterIdLst>
    <p:notesMasterId r:id="rId20"/>
  </p:notesMasterIdLst>
  <p:handoutMasterIdLst>
    <p:handoutMasterId r:id="rId21"/>
  </p:handoutMasterIdLst>
  <p:sldIdLst>
    <p:sldId id="257" r:id="rId9"/>
    <p:sldId id="280" r:id="rId10"/>
    <p:sldId id="283" r:id="rId11"/>
    <p:sldId id="267" r:id="rId12"/>
    <p:sldId id="261" r:id="rId13"/>
    <p:sldId id="282" r:id="rId14"/>
    <p:sldId id="264" r:id="rId15"/>
    <p:sldId id="284" r:id="rId16"/>
    <p:sldId id="269" r:id="rId17"/>
    <p:sldId id="285" r:id="rId18"/>
    <p:sldId id="271" r:id="rId19"/>
  </p:sldIdLst>
  <p:sldSz cx="12192000" cy="6858000"/>
  <p:notesSz cx="7104063" cy="10234613"/>
  <p:custDataLst>
    <p:tags r:id="rId22"/>
  </p:custDataLst>
  <p:defaultTextStyle>
    <a:defPPr>
      <a:defRPr lang="nl-NL"/>
    </a:defPPr>
    <a:lvl1pPr algn="l" rtl="0" fontAlgn="base">
      <a:lnSpc>
        <a:spcPts val="2100"/>
      </a:lnSpc>
      <a:spcBef>
        <a:spcPct val="0"/>
      </a:spcBef>
      <a:spcAft>
        <a:spcPct val="0"/>
      </a:spcAft>
      <a:buChar char="•"/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ts val="2100"/>
      </a:lnSpc>
      <a:spcBef>
        <a:spcPct val="0"/>
      </a:spcBef>
      <a:spcAft>
        <a:spcPct val="0"/>
      </a:spcAft>
      <a:buChar char="•"/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ts val="2100"/>
      </a:lnSpc>
      <a:spcBef>
        <a:spcPct val="0"/>
      </a:spcBef>
      <a:spcAft>
        <a:spcPct val="0"/>
      </a:spcAft>
      <a:buChar char="•"/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ts val="2100"/>
      </a:lnSpc>
      <a:spcBef>
        <a:spcPct val="0"/>
      </a:spcBef>
      <a:spcAft>
        <a:spcPct val="0"/>
      </a:spcAft>
      <a:buChar char="•"/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ts val="2100"/>
      </a:lnSpc>
      <a:spcBef>
        <a:spcPct val="0"/>
      </a:spcBef>
      <a:spcAft>
        <a:spcPct val="0"/>
      </a:spcAft>
      <a:buChar char="•"/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40F"/>
    <a:srgbClr val="D21242"/>
    <a:srgbClr val="EC7405"/>
    <a:srgbClr val="CD0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>
      <p:cViewPr varScale="1">
        <p:scale>
          <a:sx n="111" d="100"/>
          <a:sy n="111" d="100"/>
        </p:scale>
        <p:origin x="53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3984" y="102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presProps" Target="pres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>
        <c:manualLayout>
          <c:layoutTarget val="inner"/>
          <c:xMode val="edge"/>
          <c:yMode val="edge"/>
          <c:x val="0.20915182086614173"/>
          <c:y val="3.6609372747947046E-2"/>
          <c:w val="0.54419648129921261"/>
          <c:h val="0.81629467173384151"/>
        </c:manualLayout>
      </c:layout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     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5E-4A61-98B4-88072200736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5E-4A61-98B4-880722007363}"/>
              </c:ext>
            </c:extLst>
          </c:dPt>
          <c:cat>
            <c:strRef>
              <c:f>Blad1!$A$2:$A$3</c:f>
              <c:strCache>
                <c:ptCount val="2"/>
                <c:pt idx="0">
                  <c:v>Ja</c:v>
                </c:pt>
                <c:pt idx="1">
                  <c:v>Nee</c:v>
                </c:pt>
              </c:strCache>
            </c:strRef>
          </c:cat>
          <c:val>
            <c:numRef>
              <c:f>Blad1!$B$2:$B$3</c:f>
              <c:numCache>
                <c:formatCode>0%</c:formatCode>
                <c:ptCount val="2"/>
                <c:pt idx="0">
                  <c:v>0.81</c:v>
                </c:pt>
                <c:pt idx="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62-4F00-8D58-75AC314F4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   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8-4912-BF6F-FA09A3B709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94F-45DF-8B72-3C29CDCE2DB8}"/>
              </c:ext>
            </c:extLst>
          </c:dPt>
          <c:cat>
            <c:strRef>
              <c:f>Blad1!$A$2:$A$3</c:f>
              <c:strCache>
                <c:ptCount val="2"/>
                <c:pt idx="0">
                  <c:v>Ja</c:v>
                </c:pt>
                <c:pt idx="1">
                  <c:v>Nee</c:v>
                </c:pt>
              </c:strCache>
            </c:strRef>
          </c:cat>
          <c:val>
            <c:numRef>
              <c:f>Blad1!$B$2:$B$3</c:f>
              <c:numCache>
                <c:formatCode>0%</c:formatCode>
                <c:ptCount val="2"/>
                <c:pt idx="0">
                  <c:v>0.82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4F-45DF-8B72-3C29CDCE2D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ofPieChart>
        <c:ofPieType val="pie"/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Kolom1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F3B-4367-A184-F05006D552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F3B-4367-A184-F05006D5520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F3B-4367-A184-F05006D5520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F3B-4367-A184-F05006D55202}"/>
              </c:ext>
            </c:extLst>
          </c:dPt>
          <c:dPt>
            <c:idx val="4"/>
            <c:bubble3D val="0"/>
            <c:spPr>
              <a:solidFill>
                <a:srgbClr val="EC740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F3B-4367-A184-F05006D55202}"/>
              </c:ext>
            </c:extLst>
          </c:dPt>
          <c:cat>
            <c:strRef>
              <c:f>Blad1!$A$2:$A$5</c:f>
              <c:strCache>
                <c:ptCount val="4"/>
                <c:pt idx="1">
                  <c:v>Nee</c:v>
                </c:pt>
                <c:pt idx="2">
                  <c:v>Ja</c:v>
                </c:pt>
                <c:pt idx="3">
                  <c:v>Nee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1">
                  <c:v>205</c:v>
                </c:pt>
                <c:pt idx="2">
                  <c:v>107</c:v>
                </c:pt>
                <c:pt idx="3">
                  <c:v>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8C-4AED-94D4-7F0B62D12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    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6B-4DAF-8F35-DB7977900D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6B-4DAF-8F35-DB7977900D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6B-4DAF-8F35-DB7977900D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06B-4DAF-8F35-DB7977900D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06B-4DAF-8F35-DB7977900D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06B-4DAF-8F35-DB7977900D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06B-4DAF-8F35-DB7977900D9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06B-4DAF-8F35-DB7977900D9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806B-4DAF-8F35-DB7977900D93}"/>
              </c:ext>
            </c:extLst>
          </c:dPt>
          <c:cat>
            <c:strRef>
              <c:f>Blad1!$A$2:$A$10</c:f>
              <c:strCache>
                <c:ptCount val="9"/>
                <c:pt idx="0">
                  <c:v>Traplift</c:v>
                </c:pt>
                <c:pt idx="1">
                  <c:v>Toilet boven</c:v>
                </c:pt>
                <c:pt idx="2">
                  <c:v>Beugels</c:v>
                </c:pt>
                <c:pt idx="3">
                  <c:v>Drempels verwijderen</c:v>
                </c:pt>
                <c:pt idx="4">
                  <c:v>Gevaarlijke trap</c:v>
                </c:pt>
                <c:pt idx="5">
                  <c:v>Verhoogd toilet</c:v>
                </c:pt>
                <c:pt idx="6">
                  <c:v>Kleiner wonen</c:v>
                </c:pt>
                <c:pt idx="7">
                  <c:v>Slaapkamer beneden</c:v>
                </c:pt>
                <c:pt idx="8">
                  <c:v>Gelijkvloers</c:v>
                </c:pt>
              </c:strCache>
            </c:strRef>
          </c:cat>
          <c:val>
            <c:numRef>
              <c:f>Blad1!$B$2:$B$10</c:f>
              <c:numCache>
                <c:formatCode>General</c:formatCode>
                <c:ptCount val="9"/>
                <c:pt idx="0">
                  <c:v>98</c:v>
                </c:pt>
                <c:pt idx="1">
                  <c:v>45</c:v>
                </c:pt>
                <c:pt idx="2">
                  <c:v>14</c:v>
                </c:pt>
                <c:pt idx="3">
                  <c:v>9</c:v>
                </c:pt>
                <c:pt idx="4">
                  <c:v>7</c:v>
                </c:pt>
                <c:pt idx="5">
                  <c:v>8</c:v>
                </c:pt>
                <c:pt idx="6">
                  <c:v>3</c:v>
                </c:pt>
                <c:pt idx="7">
                  <c:v>3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6C-43E8-8661-7C658B4E10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5276820866141727E-2"/>
          <c:y val="0.81679133132866344"/>
          <c:w val="0.9116337352362206"/>
          <c:h val="0.169146221108202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   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1E-4E40-A2AB-3FB0A18E8E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1E-4E40-A2AB-3FB0A18E8E96}"/>
              </c:ext>
            </c:extLst>
          </c:dPt>
          <c:cat>
            <c:strRef>
              <c:f>Blad1!$A$2:$A$3</c:f>
              <c:strCache>
                <c:ptCount val="2"/>
                <c:pt idx="0">
                  <c:v>Ja</c:v>
                </c:pt>
                <c:pt idx="1">
                  <c:v>Nee</c:v>
                </c:pt>
              </c:strCache>
            </c:strRef>
          </c:cat>
          <c:val>
            <c:numRef>
              <c:f>Blad1!$B$2:$B$3</c:f>
              <c:numCache>
                <c:formatCode>0%</c:formatCode>
                <c:ptCount val="2"/>
                <c:pt idx="0">
                  <c:v>0.72</c:v>
                </c:pt>
                <c:pt idx="1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30-4F9C-9815-B74642C292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>
        <c:manualLayout>
          <c:layoutTarget val="inner"/>
          <c:xMode val="edge"/>
          <c:yMode val="edge"/>
          <c:x val="0.29587083915307111"/>
          <c:y val="6.6530360644966202E-2"/>
          <c:w val="0.43283108313590229"/>
          <c:h val="0.80918391078275098"/>
        </c:manualLayout>
      </c:layout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  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C8F-423D-A47C-189BFD8D0C5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C8F-423D-A47C-189BFD8D0C58}"/>
              </c:ext>
            </c:extLst>
          </c:dPt>
          <c:cat>
            <c:strRef>
              <c:f>Blad1!$A$2:$A$3</c:f>
              <c:strCache>
                <c:ptCount val="2"/>
                <c:pt idx="0">
                  <c:v>Ja</c:v>
                </c:pt>
                <c:pt idx="1">
                  <c:v>Nee</c:v>
                </c:pt>
              </c:strCache>
            </c:strRef>
          </c:cat>
          <c:val>
            <c:numRef>
              <c:f>Blad1!$B$2:$B$3</c:f>
              <c:numCache>
                <c:formatCode>0%</c:formatCode>
                <c:ptCount val="2"/>
                <c:pt idx="0">
                  <c:v>0.4</c:v>
                </c:pt>
                <c:pt idx="1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98-4FEA-96A9-F8BF0E725A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Voldoende steun van buren en diensten in de buurt als u hulp nodig heeft?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71-4B49-B5C5-02219E06E5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71-4B49-B5C5-02219E06E5E5}"/>
              </c:ext>
            </c:extLst>
          </c:dPt>
          <c:cat>
            <c:strRef>
              <c:f>Blad1!$A$2:$A$3</c:f>
              <c:strCache>
                <c:ptCount val="2"/>
                <c:pt idx="0">
                  <c:v>Ja</c:v>
                </c:pt>
                <c:pt idx="1">
                  <c:v>Nee</c:v>
                </c:pt>
              </c:strCache>
            </c:strRef>
          </c:cat>
          <c:val>
            <c:numRef>
              <c:f>Blad1!$B$2:$B$3</c:f>
              <c:numCache>
                <c:formatCode>0.00%</c:formatCode>
                <c:ptCount val="2"/>
                <c:pt idx="0">
                  <c:v>0.77669999999999995</c:v>
                </c:pt>
                <c:pt idx="1">
                  <c:v>0.2233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B9-437C-A1C0-2F440A4140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lnSpc>
                <a:spcPct val="100000"/>
              </a:lnSpc>
              <a:buFontTx/>
              <a:buNone/>
              <a:defRPr sz="1300">
                <a:solidFill>
                  <a:srgbClr val="CD003A"/>
                </a:solidFill>
              </a:defRPr>
            </a:lvl1pPr>
          </a:lstStyle>
          <a:p>
            <a:endParaRPr lang="nl-NL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lnSpc>
                <a:spcPct val="100000"/>
              </a:lnSpc>
              <a:buFontTx/>
              <a:buNone/>
              <a:defRPr sz="1300">
                <a:solidFill>
                  <a:srgbClr val="CD003A"/>
                </a:solidFill>
              </a:defRPr>
            </a:lvl1pPr>
          </a:lstStyle>
          <a:p>
            <a:endParaRPr lang="nl-NL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lnSpc>
                <a:spcPct val="100000"/>
              </a:lnSpc>
              <a:buFontTx/>
              <a:buNone/>
              <a:defRPr sz="1300">
                <a:solidFill>
                  <a:srgbClr val="CD003A"/>
                </a:solidFill>
              </a:defRPr>
            </a:lvl1pPr>
          </a:lstStyle>
          <a:p>
            <a:endParaRPr lang="nl-NL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lnSpc>
                <a:spcPct val="100000"/>
              </a:lnSpc>
              <a:buFontTx/>
              <a:buNone/>
              <a:defRPr sz="1300">
                <a:solidFill>
                  <a:srgbClr val="CD003A"/>
                </a:solidFill>
              </a:defRPr>
            </a:lvl1pPr>
          </a:lstStyle>
          <a:p>
            <a:fld id="{C1363457-D533-46EE-B93F-BE075D0D8B5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035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lnSpc>
                <a:spcPct val="100000"/>
              </a:lnSpc>
              <a:buFontTx/>
              <a:buNone/>
              <a:defRPr sz="1100"/>
            </a:lvl1pPr>
          </a:lstStyle>
          <a:p>
            <a:endParaRPr lang="nl-N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lnSpc>
                <a:spcPct val="100000"/>
              </a:lnSpc>
              <a:buFontTx/>
              <a:buNone/>
              <a:defRPr sz="1100"/>
            </a:lvl1pPr>
          </a:lstStyle>
          <a:p>
            <a:endParaRPr lang="nl-NL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83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lnSpc>
                <a:spcPct val="100000"/>
              </a:lnSpc>
              <a:buFontTx/>
              <a:buNone/>
              <a:defRPr sz="1100"/>
            </a:lvl1pPr>
          </a:lstStyle>
          <a:p>
            <a:endParaRPr lang="nl-N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lnSpc>
                <a:spcPct val="100000"/>
              </a:lnSpc>
              <a:buFontTx/>
              <a:buNone/>
              <a:defRPr sz="1100"/>
            </a:lvl1pPr>
          </a:lstStyle>
          <a:p>
            <a:fld id="{1238D735-0C1B-4265-A4E5-7248C54E80F2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870993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b="0" i="0">
                <a:solidFill>
                  <a:srgbClr val="333333"/>
                </a:solidFill>
                <a:effectLst/>
                <a:latin typeface="PT Sans" panose="020F0502020204030204" pitchFamily="34" charset="0"/>
              </a:rPr>
              <a:t>Grijze druk: De verhouding tussen het aantal personen van 65 jaar of ouder en het aantal personen van 20 tot 65 jaar.</a:t>
            </a:r>
            <a:br>
              <a:rPr lang="nl-NL"/>
            </a:br>
            <a:r>
              <a:rPr lang="nl-NL" b="0" i="0">
                <a:solidFill>
                  <a:srgbClr val="333333"/>
                </a:solidFill>
                <a:effectLst/>
                <a:latin typeface="PT Sans" panose="020F0502020204030204" pitchFamily="34" charset="0"/>
              </a:rPr>
              <a:t>Dit cijfer geeft inzicht in de verhouding van de ouderen tot het werkende deel van de bevolking.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5F764-A7D0-4916-975E-01706E2E13C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952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fld id="{4AA5F764-A7D0-4916-975E-01706E2E13C7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ts val="21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t>11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2370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orbla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9AB83F59-FA6E-4869-96BE-7D3C417398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992" y="665496"/>
            <a:ext cx="6582277" cy="81000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69FCAE7-C085-456B-BEA9-39666F2D355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594141" y="514091"/>
            <a:ext cx="9048751" cy="29718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AFB654ED-A93A-40CF-8090-7E69E043FCD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942" y="2647638"/>
            <a:ext cx="5972175" cy="196138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D428732-0E0A-4126-BD3E-40627995B2F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5955" y="6270212"/>
            <a:ext cx="1175576" cy="117557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2C0D992-CF71-401C-BB9F-3D7DE94C6B8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06030" y="5491994"/>
            <a:ext cx="3072239" cy="90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73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lide hoofdstuk R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D641AA-C881-49D8-BEC8-0FACD3BE4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6227"/>
            <a:ext cx="10515600" cy="609398"/>
          </a:xfrm>
        </p:spPr>
        <p:txBody>
          <a:bodyPr/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BC3A65-3C8C-4DA0-83BA-4F6ABAC13BB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258989"/>
            <a:ext cx="5181600" cy="3330601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nl-NL" dirty="0"/>
              <a:t>Introductietekst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569A0D-E965-4C61-8BA1-7029D743B75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258986"/>
            <a:ext cx="5181600" cy="3330602"/>
          </a:xfrm>
          <a:solidFill>
            <a:schemeClr val="accent2">
              <a:alpha val="20000"/>
            </a:schemeClr>
          </a:solidFill>
        </p:spPr>
        <p:txBody>
          <a:bodyPr lIns="360000" tIns="360000" rIns="360000" bIns="360000"/>
          <a:lstStyle>
            <a:lvl1pPr>
              <a:buClr>
                <a:schemeClr val="accent2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Kadertekst opsomming 1</a:t>
            </a:r>
          </a:p>
          <a:p>
            <a:pPr lvl="0"/>
            <a:r>
              <a:rPr lang="nl-NL" dirty="0"/>
              <a:t>Kadertekst opsomming 2 </a:t>
            </a:r>
          </a:p>
          <a:p>
            <a:pPr lvl="0"/>
            <a:r>
              <a:rPr lang="nl-NL" dirty="0"/>
              <a:t>Kadertekst opsomming met meer teksten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F7A032-7D1D-4457-B423-48C28B7E4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9A7DA6-9D1B-4DAE-99D1-FDE531CD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8" name="Tijdelijke aanduiding voor afbeelding 8">
            <a:extLst>
              <a:ext uri="{FF2B5EF4-FFF2-40B4-BE49-F238E27FC236}">
                <a16:creationId xmlns:a16="http://schemas.microsoft.com/office/drawing/2014/main" id="{D0507507-CA53-4F7F-9BF8-3FE5E6AF3C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2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 dirty="0"/>
              <a:t>-</a:t>
            </a:r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0EE9048B-762A-4A4E-9EF3-972D5CA540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549277"/>
            <a:ext cx="3097213" cy="269875"/>
          </a:xfrm>
        </p:spPr>
        <p:txBody>
          <a:bodyPr/>
          <a:lstStyle>
            <a:lvl1pPr>
              <a:buNone/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r>
              <a:rPr lang="nl-NL" dirty="0" err="1"/>
              <a:t>chapeautitel</a:t>
            </a:r>
            <a:endParaRPr lang="nl-NL" dirty="0"/>
          </a:p>
        </p:txBody>
      </p:sp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4FCD9CAC-3273-4ABA-9F43-E7D591826540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9861307" y="1216229"/>
            <a:ext cx="1752357" cy="16999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 sz="3600"/>
            </a:lvl1pPr>
          </a:lstStyle>
          <a:p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144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lide hoofdstuk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D641AA-C881-49D8-BEC8-0FACD3BE4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6227"/>
            <a:ext cx="10515600" cy="609398"/>
          </a:xfrm>
        </p:spPr>
        <p:txBody>
          <a:bodyPr/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BC3A65-3C8C-4DA0-83BA-4F6ABAC13BB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258989"/>
            <a:ext cx="5181600" cy="3330601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nl-NL" dirty="0"/>
              <a:t>Introductietekst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569A0D-E965-4C61-8BA1-7029D743B75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258986"/>
            <a:ext cx="5181600" cy="3330602"/>
          </a:xfrm>
          <a:solidFill>
            <a:schemeClr val="accent3">
              <a:alpha val="20000"/>
            </a:schemeClr>
          </a:solidFill>
        </p:spPr>
        <p:txBody>
          <a:bodyPr lIns="360000" tIns="360000" rIns="360000" bIns="360000"/>
          <a:lstStyle>
            <a:lvl1pPr>
              <a:buClr>
                <a:schemeClr val="accent3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Kadertekst opsomming 1</a:t>
            </a:r>
          </a:p>
          <a:p>
            <a:pPr lvl="0"/>
            <a:r>
              <a:rPr lang="nl-NL" dirty="0"/>
              <a:t>Kadertekst opsomming 2 </a:t>
            </a:r>
          </a:p>
          <a:p>
            <a:pPr lvl="0"/>
            <a:r>
              <a:rPr lang="nl-NL" dirty="0"/>
              <a:t>Kadertekst opsomming met meer teksten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F7A032-7D1D-4457-B423-48C28B7E4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9A7DA6-9D1B-4DAE-99D1-FDE531CD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8" name="Tijdelijke aanduiding voor afbeelding 8">
            <a:extLst>
              <a:ext uri="{FF2B5EF4-FFF2-40B4-BE49-F238E27FC236}">
                <a16:creationId xmlns:a16="http://schemas.microsoft.com/office/drawing/2014/main" id="{D0507507-CA53-4F7F-9BF8-3FE5E6AF3C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3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 dirty="0"/>
              <a:t>-</a:t>
            </a:r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0EE9048B-762A-4A4E-9EF3-972D5CA540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549277"/>
            <a:ext cx="3097213" cy="269875"/>
          </a:xfrm>
        </p:spPr>
        <p:txBody>
          <a:bodyPr/>
          <a:lstStyle>
            <a:lvl1pPr>
              <a:buNone/>
              <a:defRPr sz="1500">
                <a:solidFill>
                  <a:schemeClr val="accent3"/>
                </a:solidFill>
              </a:defRPr>
            </a:lvl1pPr>
          </a:lstStyle>
          <a:p>
            <a:pPr lvl="0"/>
            <a:r>
              <a:rPr lang="nl-NL" dirty="0" err="1"/>
              <a:t>chapeautitel</a:t>
            </a:r>
            <a:endParaRPr lang="nl-NL" dirty="0"/>
          </a:p>
        </p:txBody>
      </p:sp>
      <p:sp>
        <p:nvSpPr>
          <p:cNvPr id="9" name="Tijdelijke aanduiding voor afbeelding 10">
            <a:extLst>
              <a:ext uri="{FF2B5EF4-FFF2-40B4-BE49-F238E27FC236}">
                <a16:creationId xmlns:a16="http://schemas.microsoft.com/office/drawing/2014/main" id="{5A1DBB82-7E95-434B-87C7-A414E5D6338C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9861307" y="1216229"/>
            <a:ext cx="1752357" cy="16999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 sz="3600"/>
            </a:lvl1pPr>
          </a:lstStyle>
          <a:p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1899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lide hoofdstuk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D641AA-C881-49D8-BEC8-0FACD3BE4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6227"/>
            <a:ext cx="10515600" cy="609398"/>
          </a:xfrm>
        </p:spPr>
        <p:txBody>
          <a:bodyPr/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BC3A65-3C8C-4DA0-83BA-4F6ABAC13BB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258989"/>
            <a:ext cx="5181600" cy="3330601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nl-NL" dirty="0"/>
              <a:t>Introductietekst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569A0D-E965-4C61-8BA1-7029D743B75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258986"/>
            <a:ext cx="5181600" cy="3330602"/>
          </a:xfrm>
          <a:solidFill>
            <a:schemeClr val="accent6">
              <a:alpha val="20000"/>
            </a:schemeClr>
          </a:solidFill>
        </p:spPr>
        <p:txBody>
          <a:bodyPr lIns="360000" tIns="360000" rIns="360000" bIns="360000"/>
          <a:lstStyle>
            <a:lvl1pPr>
              <a:buClr>
                <a:schemeClr val="accent6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Kadertekst opsomming 1</a:t>
            </a:r>
          </a:p>
          <a:p>
            <a:pPr lvl="0"/>
            <a:r>
              <a:rPr lang="nl-NL" dirty="0"/>
              <a:t>Kadertekst opsomming 2 </a:t>
            </a:r>
          </a:p>
          <a:p>
            <a:pPr lvl="0"/>
            <a:r>
              <a:rPr lang="nl-NL" dirty="0"/>
              <a:t>Kadertekst opsomming met meer teksten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F7A032-7D1D-4457-B423-48C28B7E4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9A7DA6-9D1B-4DAE-99D1-FDE531CD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8" name="Tijdelijke aanduiding voor afbeelding 8">
            <a:extLst>
              <a:ext uri="{FF2B5EF4-FFF2-40B4-BE49-F238E27FC236}">
                <a16:creationId xmlns:a16="http://schemas.microsoft.com/office/drawing/2014/main" id="{D0507507-CA53-4F7F-9BF8-3FE5E6AF3C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 dirty="0"/>
              <a:t>-</a:t>
            </a:r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0EE9048B-762A-4A4E-9EF3-972D5CA540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549277"/>
            <a:ext cx="3097213" cy="269875"/>
          </a:xfrm>
        </p:spPr>
        <p:txBody>
          <a:bodyPr/>
          <a:lstStyle>
            <a:lvl1pPr>
              <a:buNone/>
              <a:defRPr sz="1500">
                <a:solidFill>
                  <a:schemeClr val="accent6"/>
                </a:solidFill>
              </a:defRPr>
            </a:lvl1pPr>
          </a:lstStyle>
          <a:p>
            <a:pPr lvl="0"/>
            <a:r>
              <a:rPr lang="nl-NL" dirty="0" err="1"/>
              <a:t>chapeautitel</a:t>
            </a:r>
            <a:endParaRPr lang="nl-NL" dirty="0"/>
          </a:p>
        </p:txBody>
      </p:sp>
      <p:sp>
        <p:nvSpPr>
          <p:cNvPr id="9" name="Tijdelijke aanduiding voor afbeelding 10">
            <a:extLst>
              <a:ext uri="{FF2B5EF4-FFF2-40B4-BE49-F238E27FC236}">
                <a16:creationId xmlns:a16="http://schemas.microsoft.com/office/drawing/2014/main" id="{F1A4FBD8-3474-4895-86E7-8F4F47B9C3CB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9861307" y="1216229"/>
            <a:ext cx="1752357" cy="16999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 sz="3600"/>
            </a:lvl1pPr>
          </a:lstStyle>
          <a:p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5707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lide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1FEAD2-0C21-4B71-A142-7B61147DF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3106BE-086E-4563-B0EB-9B360F686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181606"/>
          </a:xfrm>
        </p:spPr>
        <p:txBody>
          <a:bodyPr>
            <a:sp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8ECF0A-BB9D-41FD-A732-0CE7A633D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E4791FFE-0055-4970-A3A5-3E7E7E2545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272802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slide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D641AA-C881-49D8-BEC8-0FACD3BE4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BC3A65-3C8C-4DA0-83BA-4F6ABAC13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569A0D-E965-4C61-8BA1-7029D743B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F7A032-7D1D-4457-B423-48C28B7E4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0AD473B7-4F5C-4DC3-BBDB-30765D952A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799515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61625547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830362077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8300702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61095788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8519281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8EC771-E549-434A-957C-A4BA643E72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5943" y="2348989"/>
            <a:ext cx="9144000" cy="1246495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nl-NL"/>
              <a:t>Prettig ouder worden Huruderspanel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BBFB12C-33FD-4BBD-8E8F-964AA251B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944" y="5319023"/>
            <a:ext cx="9144000" cy="249299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9AB83F59-FA6E-4869-96BE-7D3C417398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012" y="818973"/>
            <a:ext cx="4752003" cy="5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147134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58406870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220213428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528611973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3341484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217289301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57383317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lide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1FEAD2-0C21-4B71-A142-7B61147DF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3106BE-086E-4563-B0EB-9B360F686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181606"/>
          </a:xfrm>
        </p:spPr>
        <p:txBody>
          <a:bodyPr>
            <a:sp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8ECF0A-BB9D-41FD-A732-0CE7A633D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E4791FFE-0055-4970-A3A5-3E7E7E2545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18426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orbla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9AB83F59-FA6E-4869-96BE-7D3C417398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992" y="665496"/>
            <a:ext cx="6582277" cy="81000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69FCAE7-C085-456B-BEA9-39666F2D35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594141" y="514091"/>
            <a:ext cx="9048751" cy="29718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AFB654ED-A93A-40CF-8090-7E69E043FCD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942" y="2647638"/>
            <a:ext cx="5972175" cy="196138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D428732-0E0A-4126-BD3E-40627995B2F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5955" y="6270212"/>
            <a:ext cx="1175576" cy="117557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2C0D992-CF71-401C-BB9F-3D7DE94C6B8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06030" y="5491994"/>
            <a:ext cx="3072239" cy="907041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8A52B609-DF36-C9DF-10AB-ECD8CC54757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992" y="665496"/>
            <a:ext cx="6582277" cy="810009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A23F15FD-24B8-B072-90EA-03A6E5019C4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594141" y="514091"/>
            <a:ext cx="9048751" cy="297180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13C95553-6AF9-C5F7-2045-0E1D9A18DD3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942" y="2647638"/>
            <a:ext cx="5972175" cy="1961388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AD7A30C-EAA5-604B-586C-2E8415E172B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5955" y="6270212"/>
            <a:ext cx="1175576" cy="1175576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766C0922-AF5F-E004-74FC-EC0EFC62C72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06030" y="5491994"/>
            <a:ext cx="3072239" cy="90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9352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8EC771-E549-434A-957C-A4BA643E72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5943" y="2348989"/>
            <a:ext cx="9144000" cy="623248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nl-NL"/>
              <a:t>Vastgoedsturing spiegeling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BBFB12C-33FD-4BBD-8E8F-964AA251B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944" y="5319023"/>
            <a:ext cx="9144000" cy="249299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9AB83F59-FA6E-4869-96BE-7D3C417398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012" y="818973"/>
            <a:ext cx="4752003" cy="5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3368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 hoofdstuk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19319762-9D16-4593-8A45-F17ADFB70F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744076" y="0"/>
            <a:ext cx="5375992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r>
              <a:rPr lang="nl-NL"/>
              <a:t> 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139689E8-5D4A-49BC-BEC3-C61A3A238D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" y="0"/>
            <a:ext cx="12184063" cy="685800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nl-NL"/>
              <a:t>Klik hier om een</a:t>
            </a:r>
          </a:p>
          <a:p>
            <a:r>
              <a:rPr lang="nl-NL"/>
              <a:t>foto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2B591F-45C7-4617-86FF-91918FB3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68EE-0240-4D07-AA34-A73D291220B2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962BFB-C5B0-49CF-A117-7B1BD676E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268978"/>
            <a:ext cx="3637783" cy="3150035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Titel </a:t>
            </a:r>
            <a:br>
              <a:rPr lang="nl-NL"/>
            </a:br>
            <a:r>
              <a:rPr lang="nl-NL"/>
              <a:t>van het </a:t>
            </a:r>
            <a:br>
              <a:rPr lang="nl-NL"/>
            </a:br>
            <a:r>
              <a:rPr lang="nl-NL"/>
              <a:t>hoofdstuk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52E1FA7-3D91-4BD8-B10B-6C4A800C9B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5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49197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ofdstuk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19319762-9D16-4593-8A45-F17ADFB70F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744076" y="0"/>
            <a:ext cx="5375992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139689E8-5D4A-49BC-BEC3-C61A3A238D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" y="0"/>
            <a:ext cx="12184063" cy="685800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nl-NL" dirty="0"/>
              <a:t>Klik hier om een</a:t>
            </a:r>
          </a:p>
          <a:p>
            <a:r>
              <a:rPr lang="nl-NL" dirty="0"/>
              <a:t>foto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2B591F-45C7-4617-86FF-91918FB3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962BFB-C5B0-49CF-A117-7B1BD676E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268978"/>
            <a:ext cx="3637783" cy="3150035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</a:t>
            </a:r>
            <a:br>
              <a:rPr lang="nl-NL" dirty="0"/>
            </a:br>
            <a:r>
              <a:rPr lang="nl-NL" dirty="0"/>
              <a:t>van het </a:t>
            </a:r>
            <a:br>
              <a:rPr lang="nl-NL" dirty="0"/>
            </a:br>
            <a:r>
              <a:rPr lang="nl-NL" dirty="0"/>
              <a:t>hoofdstuk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52E1FA7-3D91-4BD8-B10B-6C4A800C9B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5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1434681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 hoofdstuk R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19319762-9D16-4593-8A45-F17ADFB70F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744076" y="0"/>
            <a:ext cx="5375992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r>
              <a:rPr lang="nl-NL"/>
              <a:t> 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139689E8-5D4A-49BC-BEC3-C61A3A238D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" y="0"/>
            <a:ext cx="12184063" cy="685800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nl-NL"/>
              <a:t>Klik hier om een</a:t>
            </a:r>
          </a:p>
          <a:p>
            <a:r>
              <a:rPr lang="nl-NL"/>
              <a:t>foto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2B591F-45C7-4617-86FF-91918FB3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68EE-0240-4D07-AA34-A73D291220B2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962BFB-C5B0-49CF-A117-7B1BD676E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268978"/>
            <a:ext cx="3637783" cy="3150035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Titel </a:t>
            </a:r>
            <a:br>
              <a:rPr lang="nl-NL"/>
            </a:br>
            <a:r>
              <a:rPr lang="nl-NL"/>
              <a:t>van het </a:t>
            </a:r>
            <a:br>
              <a:rPr lang="nl-NL"/>
            </a:br>
            <a:r>
              <a:rPr lang="nl-NL"/>
              <a:t>hoofdstuk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52E1FA7-3D91-4BD8-B10B-6C4A800C9B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2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5483408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 hoofdstuk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19319762-9D16-4593-8A45-F17ADFB70F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744076" y="0"/>
            <a:ext cx="5375992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r>
              <a:rPr lang="nl-NL"/>
              <a:t> 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139689E8-5D4A-49BC-BEC3-C61A3A238D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" y="0"/>
            <a:ext cx="12184063" cy="685800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nl-NL"/>
              <a:t>Klik hier om een</a:t>
            </a:r>
          </a:p>
          <a:p>
            <a:r>
              <a:rPr lang="nl-NL"/>
              <a:t>foto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2B591F-45C7-4617-86FF-91918FB3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68EE-0240-4D07-AA34-A73D291220B2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962BFB-C5B0-49CF-A117-7B1BD676E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268978"/>
            <a:ext cx="3637783" cy="3150035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Titel </a:t>
            </a:r>
            <a:br>
              <a:rPr lang="nl-NL"/>
            </a:br>
            <a:r>
              <a:rPr lang="nl-NL"/>
              <a:t>van het </a:t>
            </a:r>
            <a:br>
              <a:rPr lang="nl-NL"/>
            </a:br>
            <a:r>
              <a:rPr lang="nl-NL"/>
              <a:t>hoofdstuk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52E1FA7-3D91-4BD8-B10B-6C4A800C9B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3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63436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 hoofdstuk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19319762-9D16-4593-8A45-F17ADFB70F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744076" y="0"/>
            <a:ext cx="5375992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r>
              <a:rPr lang="nl-NL"/>
              <a:t> 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139689E8-5D4A-49BC-BEC3-C61A3A238D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" y="0"/>
            <a:ext cx="12184063" cy="685800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nl-NL"/>
              <a:t>Klik hier om een</a:t>
            </a:r>
          </a:p>
          <a:p>
            <a:r>
              <a:rPr lang="nl-NL"/>
              <a:t>foto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2B591F-45C7-4617-86FF-91918FB3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668EE-0240-4D07-AA34-A73D291220B2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962BFB-C5B0-49CF-A117-7B1BD676E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268978"/>
            <a:ext cx="3637783" cy="3150035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Titel </a:t>
            </a:r>
            <a:br>
              <a:rPr lang="nl-NL"/>
            </a:br>
            <a:r>
              <a:rPr lang="nl-NL"/>
              <a:t>van het </a:t>
            </a:r>
            <a:br>
              <a:rPr lang="nl-NL"/>
            </a:br>
            <a:r>
              <a:rPr lang="nl-NL"/>
              <a:t>hoofdstuk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52E1FA7-3D91-4BD8-B10B-6C4A800C9B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855831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Voorbla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9AB83F59-FA6E-4869-96BE-7D3C417398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992" y="665496"/>
            <a:ext cx="6582277" cy="81000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69FCAE7-C085-456B-BEA9-39666F2D35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594141" y="514091"/>
            <a:ext cx="9048751" cy="29718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AFB654ED-A93A-40CF-8090-7E69E043FCD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942" y="2647638"/>
            <a:ext cx="5972175" cy="196138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D428732-0E0A-4126-BD3E-40627995B2F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5955" y="6270212"/>
            <a:ext cx="1175576" cy="117557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2C0D992-CF71-401C-BB9F-3D7DE94C6B8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06030" y="5491994"/>
            <a:ext cx="3072239" cy="90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6561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oorbla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9AB83F59-FA6E-4869-96BE-7D3C417398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992" y="665496"/>
            <a:ext cx="6582277" cy="81000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69FCAE7-C085-456B-BEA9-39666F2D355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594141" y="514091"/>
            <a:ext cx="9048751" cy="29718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AFB654ED-A93A-40CF-8090-7E69E043FCD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942" y="2647638"/>
            <a:ext cx="5972175" cy="196138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D428732-0E0A-4126-BD3E-40627995B2F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5955" y="6270212"/>
            <a:ext cx="1175576" cy="117557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2C0D992-CF71-401C-BB9F-3D7DE94C6B8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06030" y="5491994"/>
            <a:ext cx="3072239" cy="90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3115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9443459"/>
      </p:ext>
    </p:extLst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Contentslide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D641AA-C881-49D8-BEC8-0FACD3BE4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BC3A65-3C8C-4DA0-83BA-4F6ABAC13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569A0D-E965-4C61-8BA1-7029D743B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F7A032-7D1D-4457-B423-48C28B7E4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0AD473B7-4F5C-4DC3-BBDB-30765D952A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2593301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slide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1FEAD2-0C21-4B71-A142-7B61147DF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3106BE-086E-4563-B0EB-9B360F686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181606"/>
          </a:xfrm>
        </p:spPr>
        <p:txBody>
          <a:bodyPr>
            <a:sp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8ECF0A-BB9D-41FD-A732-0CE7A633D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E4791FFE-0055-4970-A3A5-3E7E7E2545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82469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ofdstuk R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19319762-9D16-4593-8A45-F17ADFB70F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744076" y="0"/>
            <a:ext cx="5375992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139689E8-5D4A-49BC-BEC3-C61A3A238D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" y="0"/>
            <a:ext cx="12184063" cy="685800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nl-NL" dirty="0"/>
              <a:t>Klik hier om een</a:t>
            </a:r>
          </a:p>
          <a:p>
            <a:r>
              <a:rPr lang="nl-NL" dirty="0"/>
              <a:t>foto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2B591F-45C7-4617-86FF-91918FB3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962BFB-C5B0-49CF-A117-7B1BD676E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268978"/>
            <a:ext cx="3637783" cy="3150035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</a:t>
            </a:r>
            <a:br>
              <a:rPr lang="nl-NL" dirty="0"/>
            </a:br>
            <a:r>
              <a:rPr lang="nl-NL" dirty="0"/>
              <a:t>van het </a:t>
            </a:r>
            <a:br>
              <a:rPr lang="nl-NL" dirty="0"/>
            </a:br>
            <a:r>
              <a:rPr lang="nl-NL" dirty="0"/>
              <a:t>hoofdstuk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52E1FA7-3D91-4BD8-B10B-6C4A800C9B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2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729397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ofdstuk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19319762-9D16-4593-8A45-F17ADFB70F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744076" y="0"/>
            <a:ext cx="5375992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139689E8-5D4A-49BC-BEC3-C61A3A238D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" y="0"/>
            <a:ext cx="12184063" cy="685800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nl-NL" dirty="0"/>
              <a:t>Klik hier om een</a:t>
            </a:r>
          </a:p>
          <a:p>
            <a:r>
              <a:rPr lang="nl-NL" dirty="0"/>
              <a:t>foto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2B591F-45C7-4617-86FF-91918FB3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962BFB-C5B0-49CF-A117-7B1BD676E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268978"/>
            <a:ext cx="3637783" cy="3150035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</a:t>
            </a:r>
            <a:br>
              <a:rPr lang="nl-NL" dirty="0"/>
            </a:br>
            <a:r>
              <a:rPr lang="nl-NL" dirty="0"/>
              <a:t>van het </a:t>
            </a:r>
            <a:br>
              <a:rPr lang="nl-NL" dirty="0"/>
            </a:br>
            <a:r>
              <a:rPr lang="nl-NL" dirty="0"/>
              <a:t>hoofdstuk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52E1FA7-3D91-4BD8-B10B-6C4A800C9B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3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637505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ofdstuk GRO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19319762-9D16-4593-8A45-F17ADFB70F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744076" y="0"/>
            <a:ext cx="5375992" cy="6858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139689E8-5D4A-49BC-BEC3-C61A3A238D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" y="0"/>
            <a:ext cx="12184063" cy="685800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nl-NL" dirty="0"/>
              <a:t>Klik hier om een</a:t>
            </a:r>
          </a:p>
          <a:p>
            <a:r>
              <a:rPr lang="nl-NL" dirty="0"/>
              <a:t>foto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2B591F-45C7-4617-86FF-91918FB3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962BFB-C5B0-49CF-A117-7B1BD676E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268978"/>
            <a:ext cx="3637783" cy="3150035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</a:t>
            </a:r>
            <a:br>
              <a:rPr lang="nl-NL" dirty="0"/>
            </a:br>
            <a:r>
              <a:rPr lang="nl-NL" dirty="0"/>
              <a:t>van het </a:t>
            </a:r>
            <a:br>
              <a:rPr lang="nl-NL" dirty="0"/>
            </a:br>
            <a:r>
              <a:rPr lang="nl-NL" dirty="0"/>
              <a:t>hoofdstuk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C52E1FA7-3D91-4BD8-B10B-6C4A800C9B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285086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oorbla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9AB83F59-FA6E-4869-96BE-7D3C417398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992" y="665496"/>
            <a:ext cx="6582277" cy="81000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69FCAE7-C085-456B-BEA9-39666F2D355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594141" y="514091"/>
            <a:ext cx="9048751" cy="29718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AFB654ED-A93A-40CF-8090-7E69E043FCD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942" y="2647638"/>
            <a:ext cx="5972175" cy="196138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D428732-0E0A-4126-BD3E-40627995B2F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5955" y="6270212"/>
            <a:ext cx="1175576" cy="117557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2C0D992-CF71-401C-BB9F-3D7DE94C6B8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06030" y="5491994"/>
            <a:ext cx="3072239" cy="90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29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slide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1FEAD2-0C21-4B71-A142-7B61147DF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3106BE-086E-4563-B0EB-9B360F686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181606"/>
          </a:xfrm>
        </p:spPr>
        <p:txBody>
          <a:bodyPr>
            <a:sp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8ECF0A-BB9D-41FD-A732-0CE7A633D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E4791FFE-0055-4970-A3A5-3E7E7E2545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2399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lide hoofdstuk 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D641AA-C881-49D8-BEC8-0FACD3BE4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6227"/>
            <a:ext cx="10515600" cy="609398"/>
          </a:xfrm>
        </p:spPr>
        <p:txBody>
          <a:bodyPr/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BC3A65-3C8C-4DA0-83BA-4F6ABAC13BB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258989"/>
            <a:ext cx="5181600" cy="3330601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nl-NL" dirty="0"/>
              <a:t>Introductietekst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569A0D-E965-4C61-8BA1-7029D743B75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258986"/>
            <a:ext cx="5181600" cy="3330602"/>
          </a:xfrm>
          <a:solidFill>
            <a:schemeClr val="accent5">
              <a:alpha val="20000"/>
            </a:schemeClr>
          </a:solidFill>
        </p:spPr>
        <p:txBody>
          <a:bodyPr lIns="360000" tIns="360000" rIns="360000" bIns="360000"/>
          <a:lstStyle>
            <a:lvl1pPr>
              <a:buClr>
                <a:schemeClr val="accent5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Kadertekst opsomming 1</a:t>
            </a:r>
          </a:p>
          <a:p>
            <a:pPr lvl="0"/>
            <a:r>
              <a:rPr lang="nl-NL" dirty="0"/>
              <a:t>Kadertekst opsomming 2 </a:t>
            </a:r>
          </a:p>
          <a:p>
            <a:pPr lvl="0"/>
            <a:r>
              <a:rPr lang="nl-NL" dirty="0"/>
              <a:t>Kadertekst opsomming met meer teksten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F7A032-7D1D-4457-B423-48C28B7E4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9A7DA6-9D1B-4DAE-99D1-FDE531CD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8" name="Tijdelijke aanduiding voor afbeelding 8">
            <a:extLst>
              <a:ext uri="{FF2B5EF4-FFF2-40B4-BE49-F238E27FC236}">
                <a16:creationId xmlns:a16="http://schemas.microsoft.com/office/drawing/2014/main" id="{D0507507-CA53-4F7F-9BF8-3FE5E6AF3C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46" y="1268412"/>
            <a:ext cx="155935" cy="4321176"/>
          </a:xfrm>
          <a:prstGeom prst="rect">
            <a:avLst/>
          </a:prstGeom>
          <a:solidFill>
            <a:schemeClr val="accent5"/>
          </a:solidFill>
        </p:spPr>
        <p:txBody>
          <a:bodyPr/>
          <a:lstStyle>
            <a:lvl1pPr>
              <a:buNone/>
              <a:defRPr sz="100"/>
            </a:lvl1pPr>
          </a:lstStyle>
          <a:p>
            <a:r>
              <a:rPr lang="nl-NL" dirty="0"/>
              <a:t>-</a:t>
            </a:r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0EE9048B-762A-4A4E-9EF3-972D5CA540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549277"/>
            <a:ext cx="3097213" cy="269875"/>
          </a:xfrm>
        </p:spPr>
        <p:txBody>
          <a:bodyPr/>
          <a:lstStyle>
            <a:lvl1pPr>
              <a:buNone/>
              <a:defRPr sz="1500">
                <a:solidFill>
                  <a:schemeClr val="accent5"/>
                </a:solidFill>
              </a:defRPr>
            </a:lvl1pPr>
          </a:lstStyle>
          <a:p>
            <a:pPr lvl="0"/>
            <a:r>
              <a:rPr lang="nl-NL" dirty="0" err="1"/>
              <a:t>chapeautitel</a:t>
            </a:r>
            <a:endParaRPr lang="nl-NL" dirty="0"/>
          </a:p>
        </p:txBody>
      </p:sp>
      <p:sp>
        <p:nvSpPr>
          <p:cNvPr id="16" name="Tijdelijke aanduiding voor afbeelding 10">
            <a:extLst>
              <a:ext uri="{FF2B5EF4-FFF2-40B4-BE49-F238E27FC236}">
                <a16:creationId xmlns:a16="http://schemas.microsoft.com/office/drawing/2014/main" id="{5F51E430-02DF-4E49-8485-93F26CD66114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9861307" y="1216229"/>
            <a:ext cx="1752357" cy="16999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 sz="3600"/>
            </a:lvl1pPr>
          </a:lstStyle>
          <a:p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121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13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13.sv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2311FCF7-4FF5-48E0-AE67-FF2B12AF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3207"/>
            <a:ext cx="10515600" cy="60939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8" name="Tijdelijke aanduiding voor tekst 2">
            <a:extLst>
              <a:ext uri="{FF2B5EF4-FFF2-40B4-BE49-F238E27FC236}">
                <a16:creationId xmlns:a16="http://schemas.microsoft.com/office/drawing/2014/main" id="{249CD88C-1046-401D-BFF6-528F3608E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10515600" cy="17522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datum 3">
            <a:extLst>
              <a:ext uri="{FF2B5EF4-FFF2-40B4-BE49-F238E27FC236}">
                <a16:creationId xmlns:a16="http://schemas.microsoft.com/office/drawing/2014/main" id="{D76074B4-7C7D-4FF5-88E9-1821AC0C0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 dirty="0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10" name="Tijdelijke aanduiding voor voettekst 4">
            <a:extLst>
              <a:ext uri="{FF2B5EF4-FFF2-40B4-BE49-F238E27FC236}">
                <a16:creationId xmlns:a16="http://schemas.microsoft.com/office/drawing/2014/main" id="{2DCC31C6-15C3-44D4-B055-317484FA34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6579"/>
            <a:ext cx="41148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 dirty="0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11" name="Tijdelijke aanduiding voor dianummer 5">
            <a:extLst>
              <a:ext uri="{FF2B5EF4-FFF2-40B4-BE49-F238E27FC236}">
                <a16:creationId xmlns:a16="http://schemas.microsoft.com/office/drawing/2014/main" id="{D512F1E6-3C39-4F77-950B-54E8C0E560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23699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87" r:id="rId7"/>
    <p:sldLayoutId id="2147483701" r:id="rId8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7C6DE8A-EEA4-4C32-BB13-7AA5762EB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3207"/>
            <a:ext cx="10515600" cy="60939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78DBBDE-4A56-4DC7-9A6C-CDD7125E6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10515600" cy="17522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5E6567B-7A3E-4898-9D2A-B075D0F9CA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6579"/>
            <a:ext cx="41148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803273C2-CD56-460F-AC82-757965C8800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70" y="6474983"/>
            <a:ext cx="1269815" cy="156262"/>
          </a:xfrm>
          <a:prstGeom prst="rect">
            <a:avLst/>
          </a:prstGeom>
        </p:spPr>
      </p:pic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70E53714-B142-4DA7-AEA4-084AE2A9E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02109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7C6DE8A-EEA4-4C32-BB13-7AA5762EB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3207"/>
            <a:ext cx="10515600" cy="60939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78DBBDE-4A56-4DC7-9A6C-CDD7125E6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10515600" cy="17522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5E6567B-7A3E-4898-9D2A-B075D0F9CA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6579"/>
            <a:ext cx="41148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>
              <a:solidFill>
                <a:srgbClr val="252525"/>
              </a:solidFill>
              <a:latin typeface="Trebuchet MS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37C2471-A048-4850-8AF3-5984F9D9E06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0"/>
            <a:ext cx="90001" cy="6858000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803273C2-CD56-460F-AC82-757965C8800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70" y="6474983"/>
            <a:ext cx="1269815" cy="156262"/>
          </a:xfrm>
          <a:prstGeom prst="rect">
            <a:avLst/>
          </a:prstGeom>
        </p:spPr>
      </p:pic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04ADE7EB-F0E8-44B9-98F8-57838F957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3322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 dirty="0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nl-NL" dirty="0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‹nr.›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2B57948-0582-48BD-886D-BE59ED46F79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" y="0"/>
            <a:ext cx="90001" cy="6858000"/>
          </a:xfrm>
          <a:prstGeom prst="rect">
            <a:avLst/>
          </a:prstGeom>
        </p:spPr>
      </p:pic>
      <p:pic>
        <p:nvPicPr>
          <p:cNvPr id="8" name="Afbeelding 8">
            <a:extLst>
              <a:ext uri="{FF2B5EF4-FFF2-40B4-BE49-F238E27FC236}">
                <a16:creationId xmlns:a16="http://schemas.microsoft.com/office/drawing/2014/main" id="{42BE5E6A-769E-426F-83B3-D65F61D1432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70" y="6474983"/>
            <a:ext cx="1269815" cy="15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00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2311FCF7-4FF5-48E0-AE67-FF2B12AF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3207"/>
            <a:ext cx="10515600" cy="60939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8" name="Tijdelijke aanduiding voor tekst 2">
            <a:extLst>
              <a:ext uri="{FF2B5EF4-FFF2-40B4-BE49-F238E27FC236}">
                <a16:creationId xmlns:a16="http://schemas.microsoft.com/office/drawing/2014/main" id="{249CD88C-1046-401D-BFF6-528F3608E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7"/>
            <a:ext cx="10515600" cy="17522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jdelijke aanduiding voor datum 3">
            <a:extLst>
              <a:ext uri="{FF2B5EF4-FFF2-40B4-BE49-F238E27FC236}">
                <a16:creationId xmlns:a16="http://schemas.microsoft.com/office/drawing/2014/main" id="{D76074B4-7C7D-4FF5-88E9-1821AC0C0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BC762EA3-75E3-4959-B94C-B40BE0AE1BF5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10" name="Tijdelijke aanduiding voor voettekst 4">
            <a:extLst>
              <a:ext uri="{FF2B5EF4-FFF2-40B4-BE49-F238E27FC236}">
                <a16:creationId xmlns:a16="http://schemas.microsoft.com/office/drawing/2014/main" id="{2DCC31C6-15C3-44D4-B055-317484FA34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6579"/>
            <a:ext cx="41148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dianummer 5">
            <a:extLst>
              <a:ext uri="{FF2B5EF4-FFF2-40B4-BE49-F238E27FC236}">
                <a16:creationId xmlns:a16="http://schemas.microsoft.com/office/drawing/2014/main" id="{D512F1E6-3C39-4F77-950B-54E8C0E560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B9C668EE-0240-4D07-AA34-A73D291220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083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426D6-202D-471A-B9CA-AEF049C2D1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943" y="2348989"/>
            <a:ext cx="9144000" cy="623248"/>
          </a:xfrm>
        </p:spPr>
        <p:txBody>
          <a:bodyPr/>
          <a:lstStyle/>
          <a:p>
            <a:r>
              <a:rPr lang="nl-NL" dirty="0"/>
              <a:t>Prettig wonen voor ouderen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6DBE0A-1156-437C-9C1B-298090A995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Resultaten huurderspanel enquête - begin 2024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59398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71DDFA-8CD6-EE2B-82B7-56DF5A661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nl-NL" sz="3300" b="1" i="0" u="none" strike="noStrike" kern="1200" cap="none" spc="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rebuchet MS" panose="020B0603020202020204" pitchFamily="34" charset="0"/>
                <a:ea typeface="+mj-ea"/>
                <a:cs typeface="+mj-cs"/>
              </a:rPr>
              <a:t>Wilt u meer leuke dingen doen en mensen ontmoeten waar u woont?</a:t>
            </a:r>
            <a:endParaRPr lang="nl-NL" dirty="0"/>
          </a:p>
        </p:txBody>
      </p:sp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9CCF1B75-1340-7D98-5A10-4920231CEE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431562"/>
              </p:ext>
            </p:extLst>
          </p:nvPr>
        </p:nvGraphicFramePr>
        <p:xfrm>
          <a:off x="119336" y="1524282"/>
          <a:ext cx="8786192" cy="4699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F161F37-1092-33EE-6FED-2207BD20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10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5D3A99D-A207-8ED4-A4C7-D66FFC847270}"/>
              </a:ext>
            </a:extLst>
          </p:cNvPr>
          <p:cNvSpPr txBox="1"/>
          <p:nvPr/>
        </p:nvSpPr>
        <p:spPr>
          <a:xfrm>
            <a:off x="7680176" y="2636912"/>
            <a:ext cx="3384376" cy="24064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dirty="0">
                <a:latin typeface="+mj-lt"/>
              </a:rPr>
              <a:t>Zoals te zien is in de grafiek heeft het grootste gedeelte </a:t>
            </a:r>
            <a:r>
              <a:rPr lang="nl-NL" b="1" dirty="0">
                <a:latin typeface="+mj-lt"/>
              </a:rPr>
              <a:t>geen</a:t>
            </a:r>
            <a:r>
              <a:rPr lang="nl-NL" dirty="0">
                <a:latin typeface="+mj-lt"/>
              </a:rPr>
              <a:t> behoefte aan meer leuke dingen doen en meer mensen ontmoeten. </a:t>
            </a:r>
          </a:p>
          <a:p>
            <a:pPr algn="l">
              <a:buNone/>
            </a:pPr>
            <a:endParaRPr lang="nl-NL" dirty="0">
              <a:latin typeface="+mj-lt"/>
            </a:endParaRPr>
          </a:p>
          <a:p>
            <a:pPr algn="l">
              <a:buNone/>
            </a:pPr>
            <a:r>
              <a:rPr lang="nl-NL" dirty="0">
                <a:latin typeface="+mj-lt"/>
              </a:rPr>
              <a:t>Maar: in de groep van 85 jaar en ouder is te zien dat het grootste gedeelte daar </a:t>
            </a:r>
            <a:r>
              <a:rPr lang="nl-NL" b="1" dirty="0">
                <a:latin typeface="+mj-lt"/>
              </a:rPr>
              <a:t>wel</a:t>
            </a:r>
            <a:r>
              <a:rPr lang="nl-NL" dirty="0">
                <a:latin typeface="+mj-lt"/>
              </a:rPr>
              <a:t> behoefte aan heeft. 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508F4897-5262-8964-B28A-8A667348B9EB}"/>
              </a:ext>
            </a:extLst>
          </p:cNvPr>
          <p:cNvSpPr txBox="1"/>
          <p:nvPr/>
        </p:nvSpPr>
        <p:spPr>
          <a:xfrm>
            <a:off x="5230689" y="3356992"/>
            <a:ext cx="577280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40%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7E7D16D1-25EB-93EA-A890-5719F69B8A1B}"/>
              </a:ext>
            </a:extLst>
          </p:cNvPr>
          <p:cNvSpPr txBox="1"/>
          <p:nvPr/>
        </p:nvSpPr>
        <p:spPr>
          <a:xfrm>
            <a:off x="3431704" y="3874141"/>
            <a:ext cx="648072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60%</a:t>
            </a:r>
          </a:p>
        </p:txBody>
      </p:sp>
    </p:spTree>
    <p:extLst>
      <p:ext uri="{BB962C8B-B14F-4D97-AF65-F5344CB8AC3E}">
        <p14:creationId xmlns:p14="http://schemas.microsoft.com/office/powerpoint/2010/main" val="2360039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1BDC-5140-8377-9E77-908479900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Voelt u zich voldoende gesteund door buren of diensten in de buurt als u hulp nodig heeft?</a:t>
            </a:r>
          </a:p>
        </p:txBody>
      </p:sp>
      <p:graphicFrame>
        <p:nvGraphicFramePr>
          <p:cNvPr id="11" name="Tijdelijke aanduiding voor inhoud 10">
            <a:extLst>
              <a:ext uri="{FF2B5EF4-FFF2-40B4-BE49-F238E27FC236}">
                <a16:creationId xmlns:a16="http://schemas.microsoft.com/office/drawing/2014/main" id="{AAE8A0D0-AF73-500C-34F6-74E768A19E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438240"/>
              </p:ext>
            </p:extLst>
          </p:nvPr>
        </p:nvGraphicFramePr>
        <p:xfrm>
          <a:off x="623392" y="1825625"/>
          <a:ext cx="11090448" cy="4805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CE22798-5DFD-9DE7-63F8-26E11C39C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399660-1671-4E04-BE3D-B211B3F8AC08}" type="slidenum">
              <a:rPr kumimoji="0" lang="nl-NL" sz="900" b="0" i="0" u="none" strike="noStrike" kern="1200" cap="none" spc="0" normalizeH="0" baseline="0" noProof="0" smtClean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srgbClr val="252525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36C2544-9CF4-0C52-E88D-F28BA62AB3D1}"/>
              </a:ext>
            </a:extLst>
          </p:cNvPr>
          <p:cNvSpPr txBox="1"/>
          <p:nvPr/>
        </p:nvSpPr>
        <p:spPr>
          <a:xfrm>
            <a:off x="6888088" y="4293096"/>
            <a:ext cx="648072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78%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15A8420-817D-C9CF-6929-34218FFE7C24}"/>
              </a:ext>
            </a:extLst>
          </p:cNvPr>
          <p:cNvSpPr txBox="1"/>
          <p:nvPr/>
        </p:nvSpPr>
        <p:spPr>
          <a:xfrm>
            <a:off x="5159896" y="2996952"/>
            <a:ext cx="1081336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22%</a:t>
            </a:r>
          </a:p>
        </p:txBody>
      </p:sp>
    </p:spTree>
    <p:extLst>
      <p:ext uri="{BB962C8B-B14F-4D97-AF65-F5344CB8AC3E}">
        <p14:creationId xmlns:p14="http://schemas.microsoft.com/office/powerpoint/2010/main" val="3371483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70784F-05EB-D0EF-819A-4FF91574E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7648" y="764704"/>
            <a:ext cx="5545832" cy="609398"/>
          </a:xfrm>
        </p:spPr>
        <p:txBody>
          <a:bodyPr/>
          <a:lstStyle/>
          <a:p>
            <a:pPr algn="ctr"/>
            <a:r>
              <a:rPr lang="nl-NL" dirty="0"/>
              <a:t>Achtergrondinformatie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338DE0E-3C09-6FB2-F746-63FAE7313B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2</a:t>
            </a:fld>
            <a:endParaRPr lang="nl-NL">
              <a:solidFill>
                <a:srgbClr val="252525"/>
              </a:solidFill>
              <a:latin typeface="Trebuchet MS"/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5FDD842-5B4B-C4F5-7190-2FB5BF66D027}"/>
              </a:ext>
            </a:extLst>
          </p:cNvPr>
          <p:cNvSpPr txBox="1"/>
          <p:nvPr/>
        </p:nvSpPr>
        <p:spPr>
          <a:xfrm>
            <a:off x="1081859" y="2132856"/>
            <a:ext cx="7812823" cy="44835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nl-NL" sz="2400" dirty="0">
                <a:latin typeface="+mj-lt"/>
              </a:rPr>
              <a:t>De toename van het aantal ouderen in de bevolking is een nationale trend die uitdagingen met zich meebrengt, zoals dat ouderen steeds langer zelfstandig moeten wonen.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nl-NL" sz="2400" dirty="0">
                <a:latin typeface="+mj-lt"/>
              </a:rPr>
              <a:t>Een groot deel van onze huurders is 65 jaar en ouder. 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nl-NL" sz="2400" dirty="0">
                <a:latin typeface="+mj-lt"/>
              </a:rPr>
              <a:t>Dit gaf aanleiding </a:t>
            </a:r>
            <a:r>
              <a:rPr lang="nl-NL" sz="2400">
                <a:latin typeface="+mj-lt"/>
              </a:rPr>
              <a:t>om aan </a:t>
            </a:r>
            <a:r>
              <a:rPr lang="nl-NL" sz="2400" dirty="0">
                <a:latin typeface="+mj-lt"/>
              </a:rPr>
              <a:t>het digitale huurderspanel van Wooncompagnie een aantal vragen voor te leggen over zowel de woning als over de buurt:</a:t>
            </a:r>
          </a:p>
          <a:p>
            <a:pPr lvl="1">
              <a:lnSpc>
                <a:spcPts val="2400"/>
              </a:lnSpc>
              <a:spcBef>
                <a:spcPts val="600"/>
              </a:spcBef>
            </a:pPr>
            <a:r>
              <a:rPr lang="nl-NL" sz="2400" dirty="0">
                <a:latin typeface="+mj-lt"/>
              </a:rPr>
              <a:t>In totaal hebben 421 mensen de enquête ingevuld.</a:t>
            </a:r>
          </a:p>
          <a:p>
            <a:pPr lvl="1">
              <a:lnSpc>
                <a:spcPts val="2400"/>
              </a:lnSpc>
              <a:spcBef>
                <a:spcPts val="600"/>
              </a:spcBef>
            </a:pPr>
            <a:r>
              <a:rPr lang="nl-NL" sz="2400" dirty="0">
                <a:latin typeface="+mj-lt"/>
              </a:rPr>
              <a:t>Het grootste gedeelte van de respondenten is tussen 66 en 85 jaar oud. </a:t>
            </a:r>
          </a:p>
          <a:p>
            <a:pPr>
              <a:buNone/>
            </a:pPr>
            <a:endParaRPr lang="nl-NL" dirty="0">
              <a:latin typeface="+mj-lt"/>
            </a:endParaRPr>
          </a:p>
          <a:p>
            <a:pPr algn="l"/>
            <a:endParaRPr lang="nl-NL" b="0" i="0" dirty="0">
              <a:solidFill>
                <a:srgbClr val="333333"/>
              </a:solidFill>
              <a:effectLst/>
              <a:latin typeface="+mj-lt"/>
            </a:endParaRPr>
          </a:p>
          <a:p>
            <a:pPr algn="l"/>
            <a:endParaRPr lang="nl-NL" dirty="0"/>
          </a:p>
        </p:txBody>
      </p:sp>
      <p:grpSp>
        <p:nvGrpSpPr>
          <p:cNvPr id="8" name="Groep 7">
            <a:extLst>
              <a:ext uri="{FF2B5EF4-FFF2-40B4-BE49-F238E27FC236}">
                <a16:creationId xmlns:a16="http://schemas.microsoft.com/office/drawing/2014/main" id="{62C3C7D8-0762-EB55-B19B-74FB2820E6C3}"/>
              </a:ext>
            </a:extLst>
          </p:cNvPr>
          <p:cNvGrpSpPr/>
          <p:nvPr/>
        </p:nvGrpSpPr>
        <p:grpSpPr>
          <a:xfrm>
            <a:off x="9264352" y="2708920"/>
            <a:ext cx="2587849" cy="2256742"/>
            <a:chOff x="976358" y="3705226"/>
            <a:chExt cx="1933528" cy="1622354"/>
          </a:xfrm>
        </p:grpSpPr>
        <p:sp>
          <p:nvSpPr>
            <p:cNvPr id="9" name="Vrije vorm: vorm 8">
              <a:extLst>
                <a:ext uri="{FF2B5EF4-FFF2-40B4-BE49-F238E27FC236}">
                  <a16:creationId xmlns:a16="http://schemas.microsoft.com/office/drawing/2014/main" id="{E26A22C6-FA78-236C-872F-9460AE65C49B}"/>
                </a:ext>
              </a:extLst>
            </p:cNvPr>
            <p:cNvSpPr/>
            <p:nvPr/>
          </p:nvSpPr>
          <p:spPr>
            <a:xfrm>
              <a:off x="976358" y="3705226"/>
              <a:ext cx="1933528" cy="1008980"/>
            </a:xfrm>
            <a:custGeom>
              <a:avLst/>
              <a:gdLst>
                <a:gd name="connsiteX0" fmla="*/ 966788 w 1933528"/>
                <a:gd name="connsiteY0" fmla="*/ 0 h 1008980"/>
                <a:gd name="connsiteX1" fmla="*/ 966741 w 1933528"/>
                <a:gd name="connsiteY1" fmla="*/ 0 h 1008980"/>
                <a:gd name="connsiteX2" fmla="*/ 0 w 1933528"/>
                <a:gd name="connsiteY2" fmla="*/ 919668 h 1008980"/>
                <a:gd name="connsiteX3" fmla="*/ 104505 w 1933528"/>
                <a:gd name="connsiteY3" fmla="*/ 1008981 h 1008980"/>
                <a:gd name="connsiteX4" fmla="*/ 966741 w 1933528"/>
                <a:gd name="connsiteY4" fmla="*/ 189905 h 1008980"/>
                <a:gd name="connsiteX5" fmla="*/ 966788 w 1933528"/>
                <a:gd name="connsiteY5" fmla="*/ 189905 h 1008980"/>
                <a:gd name="connsiteX6" fmla="*/ 1829024 w 1933528"/>
                <a:gd name="connsiteY6" fmla="*/ 1008981 h 1008980"/>
                <a:gd name="connsiteX7" fmla="*/ 1933529 w 1933528"/>
                <a:gd name="connsiteY7" fmla="*/ 919668 h 1008980"/>
                <a:gd name="connsiteX8" fmla="*/ 966788 w 1933528"/>
                <a:gd name="connsiteY8" fmla="*/ 0 h 1008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33528" h="1008980">
                  <a:moveTo>
                    <a:pt x="966788" y="0"/>
                  </a:moveTo>
                  <a:lnTo>
                    <a:pt x="966741" y="0"/>
                  </a:lnTo>
                  <a:lnTo>
                    <a:pt x="0" y="919668"/>
                  </a:lnTo>
                  <a:lnTo>
                    <a:pt x="104505" y="1008981"/>
                  </a:lnTo>
                  <a:lnTo>
                    <a:pt x="966741" y="189905"/>
                  </a:lnTo>
                  <a:lnTo>
                    <a:pt x="966788" y="189905"/>
                  </a:lnTo>
                  <a:lnTo>
                    <a:pt x="1829024" y="1008981"/>
                  </a:lnTo>
                  <a:lnTo>
                    <a:pt x="1933529" y="919668"/>
                  </a:lnTo>
                  <a:lnTo>
                    <a:pt x="966788" y="0"/>
                  </a:lnTo>
                  <a:close/>
                </a:path>
              </a:pathLst>
            </a:custGeom>
            <a:solidFill>
              <a:schemeClr val="accent1"/>
            </a:solidFill>
            <a:ln w="230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0" name="Vrije vorm: vorm 9">
              <a:extLst>
                <a:ext uri="{FF2B5EF4-FFF2-40B4-BE49-F238E27FC236}">
                  <a16:creationId xmlns:a16="http://schemas.microsoft.com/office/drawing/2014/main" id="{D2702A4D-E910-7B7A-93E6-531D26AEE18D}"/>
                </a:ext>
              </a:extLst>
            </p:cNvPr>
            <p:cNvSpPr/>
            <p:nvPr/>
          </p:nvSpPr>
          <p:spPr>
            <a:xfrm>
              <a:off x="1252559" y="3987107"/>
              <a:ext cx="1381125" cy="1340473"/>
            </a:xfrm>
            <a:custGeom>
              <a:avLst/>
              <a:gdLst>
                <a:gd name="connsiteX0" fmla="*/ 690563 w 1381125"/>
                <a:gd name="connsiteY0" fmla="*/ 0 h 1340473"/>
                <a:gd name="connsiteX1" fmla="*/ 0 w 1381125"/>
                <a:gd name="connsiteY1" fmla="*/ 656034 h 1340473"/>
                <a:gd name="connsiteX2" fmla="*/ 0 w 1381125"/>
                <a:gd name="connsiteY2" fmla="*/ 1340474 h 1340473"/>
                <a:gd name="connsiteX3" fmla="*/ 1381125 w 1381125"/>
                <a:gd name="connsiteY3" fmla="*/ 1340474 h 1340473"/>
                <a:gd name="connsiteX4" fmla="*/ 1381125 w 1381125"/>
                <a:gd name="connsiteY4" fmla="*/ 655988 h 1340473"/>
                <a:gd name="connsiteX5" fmla="*/ 690563 w 1381125"/>
                <a:gd name="connsiteY5" fmla="*/ 1145505 h 1340473"/>
                <a:gd name="connsiteX6" fmla="*/ 368300 w 1381125"/>
                <a:gd name="connsiteY6" fmla="*/ 700023 h 1340473"/>
                <a:gd name="connsiteX7" fmla="*/ 690563 w 1381125"/>
                <a:gd name="connsiteY7" fmla="*/ 662111 h 1340473"/>
                <a:gd name="connsiteX8" fmla="*/ 1012825 w 1381125"/>
                <a:gd name="connsiteY8" fmla="*/ 700023 h 1340473"/>
                <a:gd name="connsiteX9" fmla="*/ 690563 w 1381125"/>
                <a:gd name="connsiteY9" fmla="*/ 1145505 h 134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81125" h="1340473">
                  <a:moveTo>
                    <a:pt x="690563" y="0"/>
                  </a:moveTo>
                  <a:lnTo>
                    <a:pt x="0" y="656034"/>
                  </a:lnTo>
                  <a:lnTo>
                    <a:pt x="0" y="1340474"/>
                  </a:lnTo>
                  <a:lnTo>
                    <a:pt x="1381125" y="1340474"/>
                  </a:lnTo>
                  <a:lnTo>
                    <a:pt x="1381125" y="655988"/>
                  </a:lnTo>
                  <a:close/>
                  <a:moveTo>
                    <a:pt x="690563" y="1145505"/>
                  </a:moveTo>
                  <a:cubicBezTo>
                    <a:pt x="690563" y="1145505"/>
                    <a:pt x="368300" y="899066"/>
                    <a:pt x="368300" y="700023"/>
                  </a:cubicBezTo>
                  <a:cubicBezTo>
                    <a:pt x="368300" y="567320"/>
                    <a:pt x="571118" y="425156"/>
                    <a:pt x="690563" y="662111"/>
                  </a:cubicBezTo>
                  <a:cubicBezTo>
                    <a:pt x="809984" y="425156"/>
                    <a:pt x="1012825" y="567320"/>
                    <a:pt x="1012825" y="700023"/>
                  </a:cubicBezTo>
                  <a:cubicBezTo>
                    <a:pt x="1012825" y="899066"/>
                    <a:pt x="690563" y="1145505"/>
                    <a:pt x="690563" y="1145505"/>
                  </a:cubicBezTo>
                  <a:close/>
                </a:path>
              </a:pathLst>
            </a:custGeom>
            <a:solidFill>
              <a:schemeClr val="accent1"/>
            </a:solidFill>
            <a:ln w="230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290509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FCD9A2-3113-FA2C-C756-0228B8FE4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Voelt u zich fijn in uw huis als u aan later denkt? </a:t>
            </a:r>
            <a:br>
              <a:rPr lang="nl-NL" dirty="0"/>
            </a:b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B910E52-FD03-9443-7604-99D992A63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399660-1671-4E04-BE3D-B211B3F8AC08}" type="slidenum">
              <a:rPr kumimoji="0" lang="nl-NL" sz="900" b="0" i="0" u="none" strike="noStrike" kern="1200" cap="none" spc="0" normalizeH="0" baseline="0" noProof="0" smtClean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srgbClr val="252525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33E358E0-4F60-2A33-1F14-6FA0270188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9079523"/>
              </p:ext>
            </p:extLst>
          </p:nvPr>
        </p:nvGraphicFramePr>
        <p:xfrm>
          <a:off x="1775520" y="1332605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kstvak 9">
            <a:extLst>
              <a:ext uri="{FF2B5EF4-FFF2-40B4-BE49-F238E27FC236}">
                <a16:creationId xmlns:a16="http://schemas.microsoft.com/office/drawing/2014/main" id="{82CA6061-557F-22CD-C4BC-9841B352F9FA}"/>
              </a:ext>
            </a:extLst>
          </p:cNvPr>
          <p:cNvSpPr txBox="1"/>
          <p:nvPr/>
        </p:nvSpPr>
        <p:spPr>
          <a:xfrm>
            <a:off x="6456040" y="4437112"/>
            <a:ext cx="576064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81%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9A54442-081A-A94E-D3FB-9F9BC0BE95E9}"/>
              </a:ext>
            </a:extLst>
          </p:cNvPr>
          <p:cNvSpPr txBox="1"/>
          <p:nvPr/>
        </p:nvSpPr>
        <p:spPr>
          <a:xfrm>
            <a:off x="4655840" y="2420888"/>
            <a:ext cx="648072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19%</a:t>
            </a:r>
          </a:p>
        </p:txBody>
      </p:sp>
    </p:spTree>
    <p:extLst>
      <p:ext uri="{BB962C8B-B14F-4D97-AF65-F5344CB8AC3E}">
        <p14:creationId xmlns:p14="http://schemas.microsoft.com/office/powerpoint/2010/main" val="259148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001D97-06D4-8AF7-A9B8-FE6029E85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Past uw huis goed bij wat u nodig heeft als het gaat om makkelijk bewegen en veiligheid?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3AE7279-8B5E-7A88-B702-48BB7C1F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399660-1671-4E04-BE3D-B211B3F8AC08}" type="slidenum">
              <a:rPr kumimoji="0" lang="nl-NL" sz="900" b="0" i="0" u="none" strike="noStrike" kern="1200" cap="none" spc="0" normalizeH="0" baseline="0" noProof="0" smtClean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srgbClr val="252525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graphicFrame>
        <p:nvGraphicFramePr>
          <p:cNvPr id="9" name="Tijdelijke aanduiding voor inhoud 8">
            <a:extLst>
              <a:ext uri="{FF2B5EF4-FFF2-40B4-BE49-F238E27FC236}">
                <a16:creationId xmlns:a16="http://schemas.microsoft.com/office/drawing/2014/main" id="{D3917F73-5E91-997A-4164-52F4F621A9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475966"/>
              </p:ext>
            </p:extLst>
          </p:nvPr>
        </p:nvGraphicFramePr>
        <p:xfrm>
          <a:off x="1199456" y="1332605"/>
          <a:ext cx="9937104" cy="5294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kstvak 9">
            <a:extLst>
              <a:ext uri="{FF2B5EF4-FFF2-40B4-BE49-F238E27FC236}">
                <a16:creationId xmlns:a16="http://schemas.microsoft.com/office/drawing/2014/main" id="{F087891A-7959-F0A9-ABA5-D5D82E6E9F62}"/>
              </a:ext>
            </a:extLst>
          </p:cNvPr>
          <p:cNvSpPr txBox="1"/>
          <p:nvPr/>
        </p:nvSpPr>
        <p:spPr>
          <a:xfrm>
            <a:off x="6816080" y="4365104"/>
            <a:ext cx="635391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82%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C68A381C-F1AF-B22E-FD41-3014EC5EA7F5}"/>
              </a:ext>
            </a:extLst>
          </p:cNvPr>
          <p:cNvSpPr txBox="1"/>
          <p:nvPr/>
        </p:nvSpPr>
        <p:spPr>
          <a:xfrm>
            <a:off x="5087888" y="2708920"/>
            <a:ext cx="576064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18%</a:t>
            </a:r>
          </a:p>
        </p:txBody>
      </p:sp>
    </p:spTree>
    <p:extLst>
      <p:ext uri="{BB962C8B-B14F-4D97-AF65-F5344CB8AC3E}">
        <p14:creationId xmlns:p14="http://schemas.microsoft.com/office/powerpoint/2010/main" val="1568345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8E156E-27D7-8316-EB4D-904AE1F66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8841"/>
            <a:ext cx="10515600" cy="609398"/>
          </a:xfrm>
        </p:spPr>
        <p:txBody>
          <a:bodyPr/>
          <a:lstStyle/>
          <a:p>
            <a:pPr algn="ctr"/>
            <a:r>
              <a:rPr lang="nl-NL" dirty="0"/>
              <a:t>Veranderingen aan huis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04FA17B-C81D-61D3-AAAA-00B17CD1D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399660-1671-4E04-BE3D-B211B3F8AC08}" type="slidenum">
              <a:rPr kumimoji="0" lang="nl-NL" sz="900" b="0" i="0" u="none" strike="noStrike" kern="1200" cap="none" spc="0" normalizeH="0" baseline="0" noProof="0" smtClean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srgbClr val="252525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graphicFrame>
        <p:nvGraphicFramePr>
          <p:cNvPr id="12" name="Grafiek 11">
            <a:extLst>
              <a:ext uri="{FF2B5EF4-FFF2-40B4-BE49-F238E27FC236}">
                <a16:creationId xmlns:a16="http://schemas.microsoft.com/office/drawing/2014/main" id="{FB65FF0F-660D-1EFE-ADA1-44590ECE7B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1486218"/>
              </p:ext>
            </p:extLst>
          </p:nvPr>
        </p:nvGraphicFramePr>
        <p:xfrm>
          <a:off x="2032000" y="1409700"/>
          <a:ext cx="7880424" cy="4971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kstvak 12">
            <a:extLst>
              <a:ext uri="{FF2B5EF4-FFF2-40B4-BE49-F238E27FC236}">
                <a16:creationId xmlns:a16="http://schemas.microsoft.com/office/drawing/2014/main" id="{BDC5F04C-06C3-141A-A3D4-748B9EFED565}"/>
              </a:ext>
            </a:extLst>
          </p:cNvPr>
          <p:cNvSpPr txBox="1"/>
          <p:nvPr/>
        </p:nvSpPr>
        <p:spPr>
          <a:xfrm>
            <a:off x="4383086" y="3571508"/>
            <a:ext cx="303213" cy="25160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700" b="0" i="0" u="none" strike="noStrike" kern="1200" cap="none" spc="0" normalizeH="0" baseline="0" noProof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Ja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95B065B-EF42-16C9-1636-702FD04042CD}"/>
              </a:ext>
            </a:extLst>
          </p:cNvPr>
          <p:cNvSpPr txBox="1"/>
          <p:nvPr/>
        </p:nvSpPr>
        <p:spPr>
          <a:xfrm>
            <a:off x="2664618" y="3567918"/>
            <a:ext cx="438150" cy="25160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700" b="0" i="0" u="none" strike="noStrike" kern="1200" cap="none" spc="0" normalizeH="0" baseline="0" noProof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Nee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FDD556C-1FB5-6619-1CCF-01F3B9FD162C}"/>
              </a:ext>
            </a:extLst>
          </p:cNvPr>
          <p:cNvSpPr txBox="1"/>
          <p:nvPr/>
        </p:nvSpPr>
        <p:spPr>
          <a:xfrm>
            <a:off x="8610600" y="3567916"/>
            <a:ext cx="438150" cy="25160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700" b="0" i="0" u="none" strike="noStrike" kern="1200" cap="none" spc="0" normalizeH="0" baseline="0" noProof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Nee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E2907BC-F948-03F2-2A68-7CC662073BA0}"/>
              </a:ext>
            </a:extLst>
          </p:cNvPr>
          <p:cNvSpPr txBox="1"/>
          <p:nvPr/>
        </p:nvSpPr>
        <p:spPr>
          <a:xfrm>
            <a:off x="7505703" y="3567915"/>
            <a:ext cx="303213" cy="25160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700" b="0" i="0" u="none" strike="noStrike" kern="1200" cap="none" spc="0" normalizeH="0" baseline="0" noProof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Ja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F4CFB345-BBDE-12ED-C7E0-6D026685BE1B}"/>
              </a:ext>
            </a:extLst>
          </p:cNvPr>
          <p:cNvSpPr txBox="1"/>
          <p:nvPr/>
        </p:nvSpPr>
        <p:spPr>
          <a:xfrm>
            <a:off x="1703512" y="1340281"/>
            <a:ext cx="4540102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Moet er iets in uw huis veranderen zodat u er kunt blijven wonen als u ouder wordt?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4D57D76-6D74-3240-2928-88ED533197F6}"/>
              </a:ext>
            </a:extLst>
          </p:cNvPr>
          <p:cNvSpPr txBox="1"/>
          <p:nvPr/>
        </p:nvSpPr>
        <p:spPr>
          <a:xfrm>
            <a:off x="6523706" y="1340281"/>
            <a:ext cx="3964782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Zo ja, </a:t>
            </a:r>
            <a:r>
              <a:rPr lang="nl-NL" sz="1800" dirty="0">
                <a:solidFill>
                  <a:srgbClr val="333E48"/>
                </a:solidFill>
                <a:latin typeface="Trebuchet MS"/>
              </a:rPr>
              <a:t>w</a:t>
            </a: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ilt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333E48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 u geld uitgeven om uw huis beter te maken voor als u ouder bent?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252525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A9F959D-7A66-1194-D814-598F7BE53E05}"/>
              </a:ext>
            </a:extLst>
          </p:cNvPr>
          <p:cNvSpPr txBox="1"/>
          <p:nvPr/>
        </p:nvSpPr>
        <p:spPr>
          <a:xfrm>
            <a:off x="4295800" y="3924110"/>
            <a:ext cx="648072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51%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9231FC3-94C0-DA59-6A1C-AF899BC5E0F5}"/>
              </a:ext>
            </a:extLst>
          </p:cNvPr>
          <p:cNvSpPr txBox="1"/>
          <p:nvPr/>
        </p:nvSpPr>
        <p:spPr>
          <a:xfrm>
            <a:off x="2664618" y="3906184"/>
            <a:ext cx="623070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49%</a:t>
            </a:r>
          </a:p>
        </p:txBody>
      </p:sp>
    </p:spTree>
    <p:extLst>
      <p:ext uri="{BB962C8B-B14F-4D97-AF65-F5344CB8AC3E}">
        <p14:creationId xmlns:p14="http://schemas.microsoft.com/office/powerpoint/2010/main" val="1950850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80EED-9662-EF91-5B1D-91749AA77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804" y="214359"/>
            <a:ext cx="9624392" cy="609398"/>
          </a:xfrm>
        </p:spPr>
        <p:txBody>
          <a:bodyPr/>
          <a:lstStyle/>
          <a:p>
            <a:pPr algn="ctr"/>
            <a:r>
              <a:rPr lang="nl-NL" dirty="0"/>
              <a:t>Wat moet er aan uw huis veranderen?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89BB24F-3E8D-1A22-DF2D-7FF7F5F5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399660-1671-4E04-BE3D-B211B3F8AC08}" type="slidenum">
              <a:rPr kumimoji="0" lang="nl-NL" sz="900" b="0" i="0" u="none" strike="noStrike" kern="1200" cap="none" spc="0" normalizeH="0" baseline="0" noProof="0" smtClean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srgbClr val="252525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graphicFrame>
        <p:nvGraphicFramePr>
          <p:cNvPr id="7" name="Grafiek 6">
            <a:extLst>
              <a:ext uri="{FF2B5EF4-FFF2-40B4-BE49-F238E27FC236}">
                <a16:creationId xmlns:a16="http://schemas.microsoft.com/office/drawing/2014/main" id="{F6CA3D2D-8A74-4836-664E-37DB90A545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5268795"/>
              </p:ext>
            </p:extLst>
          </p:nvPr>
        </p:nvGraphicFramePr>
        <p:xfrm>
          <a:off x="2032000" y="719666"/>
          <a:ext cx="8128000" cy="6138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vak 7">
            <a:extLst>
              <a:ext uri="{FF2B5EF4-FFF2-40B4-BE49-F238E27FC236}">
                <a16:creationId xmlns:a16="http://schemas.microsoft.com/office/drawing/2014/main" id="{94BFA8C9-8B4A-3FDF-90A8-972F9DA6D098}"/>
              </a:ext>
            </a:extLst>
          </p:cNvPr>
          <p:cNvSpPr txBox="1"/>
          <p:nvPr/>
        </p:nvSpPr>
        <p:spPr>
          <a:xfrm>
            <a:off x="6931980" y="3172976"/>
            <a:ext cx="1080120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51%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577EEB0C-B6F2-8FFB-3959-4F9BCBD3D0D0}"/>
              </a:ext>
            </a:extLst>
          </p:cNvPr>
          <p:cNvSpPr txBox="1"/>
          <p:nvPr/>
        </p:nvSpPr>
        <p:spPr>
          <a:xfrm>
            <a:off x="4532660" y="4175490"/>
            <a:ext cx="576064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23%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2C921EB2-654F-FAD5-AB38-16AEF94C3124}"/>
              </a:ext>
            </a:extLst>
          </p:cNvPr>
          <p:cNvSpPr txBox="1"/>
          <p:nvPr/>
        </p:nvSpPr>
        <p:spPr>
          <a:xfrm>
            <a:off x="4244628" y="2906731"/>
            <a:ext cx="864096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7% 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183B206D-FACC-3B6C-7625-E17E65ACA757}"/>
              </a:ext>
            </a:extLst>
          </p:cNvPr>
          <p:cNvSpPr txBox="1"/>
          <p:nvPr/>
        </p:nvSpPr>
        <p:spPr>
          <a:xfrm>
            <a:off x="4223792" y="2132856"/>
            <a:ext cx="504056" cy="251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buNone/>
            </a:pPr>
            <a:r>
              <a:rPr lang="nl-NL" b="1" dirty="0">
                <a:solidFill>
                  <a:schemeClr val="bg1"/>
                </a:solidFill>
              </a:rPr>
              <a:t>5%</a:t>
            </a:r>
          </a:p>
        </p:txBody>
      </p:sp>
    </p:spTree>
    <p:extLst>
      <p:ext uri="{BB962C8B-B14F-4D97-AF65-F5344CB8AC3E}">
        <p14:creationId xmlns:p14="http://schemas.microsoft.com/office/powerpoint/2010/main" val="2912356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94F166-D387-4AEE-AE97-73E48EBB6D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13399660-1671-4E04-BE3D-B211B3F8AC08}" type="slidenum">
              <a:rPr lang="nl-NL" smtClean="0">
                <a:solidFill>
                  <a:srgbClr val="252525"/>
                </a:solidFill>
                <a:latin typeface="Trebuchet MS"/>
              </a:rPr>
              <a:pPr defTabSz="6858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nl-NL" dirty="0">
              <a:solidFill>
                <a:srgbClr val="252525"/>
              </a:solidFill>
              <a:latin typeface="Trebuchet MS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CBE2C210-9B81-CE0E-9910-07BD70C02E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482"/>
          <a:stretch/>
        </p:blipFill>
        <p:spPr>
          <a:xfrm>
            <a:off x="1627288" y="1690688"/>
            <a:ext cx="9221240" cy="4258591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52B10047-9A58-60A4-C8D3-37724896C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3300" b="1" dirty="0">
                <a:solidFill>
                  <a:srgbClr val="252525"/>
                </a:solidFill>
                <a:latin typeface="Trebuchet MS" panose="020B0603020202020204" pitchFamily="34" charset="0"/>
              </a:rPr>
              <a:t>Wat vindt u het allerbelangrijkst om in uw huis oud te kunnen worden?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90109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1BB5837-8D07-0883-6F6A-CFF5CBAD6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Wat is voor u belangrijk om in de buurt te hebben?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B445A048-94D3-2067-3DBF-3F40AE171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6360" y="5359839"/>
            <a:ext cx="2737520" cy="1752275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Onder overige valt onder andere de eigen kinderen, horeca, natuur, ontmoetingsplekken etc. 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18C5D58-3349-19A1-1BF5-6E11EC9D40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56"/>
          <a:stretch/>
        </p:blipFill>
        <p:spPr>
          <a:xfrm>
            <a:off x="2063552" y="1700807"/>
            <a:ext cx="7272808" cy="4535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97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FB063E-D60E-37C5-7455-A52423F1C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Heeft toegang tot deze voorzieningen invloed op uw keuze om te blijven of te verhuizen?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883083F-ABA8-BCC8-0123-4065CD89E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399660-1671-4E04-BE3D-B211B3F8AC08}" type="slidenum">
              <a:rPr kumimoji="0" lang="nl-NL" sz="900" b="0" i="0" u="none" strike="noStrike" kern="1200" cap="none" spc="0" normalizeH="0" baseline="0" noProof="0" smtClean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srgbClr val="252525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1876F753-E38E-90AF-AB08-B27AD03315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8438509"/>
              </p:ext>
            </p:extLst>
          </p:nvPr>
        </p:nvGraphicFramePr>
        <p:xfrm>
          <a:off x="2032000" y="1236770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Groep 11">
            <a:extLst>
              <a:ext uri="{FF2B5EF4-FFF2-40B4-BE49-F238E27FC236}">
                <a16:creationId xmlns:a16="http://schemas.microsoft.com/office/drawing/2014/main" id="{F5707F23-B8A5-50DE-5810-B37F0A06EE01}"/>
              </a:ext>
            </a:extLst>
          </p:cNvPr>
          <p:cNvGrpSpPr/>
          <p:nvPr/>
        </p:nvGrpSpPr>
        <p:grpSpPr>
          <a:xfrm>
            <a:off x="4871864" y="3088095"/>
            <a:ext cx="2520280" cy="1672632"/>
            <a:chOff x="4871864" y="3088095"/>
            <a:chExt cx="2520280" cy="1672632"/>
          </a:xfrm>
        </p:grpSpPr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C4834F18-857D-BBD6-B380-9D5DEA8FFB7A}"/>
                </a:ext>
              </a:extLst>
            </p:cNvPr>
            <p:cNvSpPr txBox="1"/>
            <p:nvPr/>
          </p:nvSpPr>
          <p:spPr>
            <a:xfrm>
              <a:off x="6816080" y="4509120"/>
              <a:ext cx="576064" cy="25160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buNone/>
              </a:pPr>
              <a:r>
                <a:rPr lang="nl-NL" b="1" dirty="0">
                  <a:solidFill>
                    <a:schemeClr val="bg1"/>
                  </a:solidFill>
                </a:rPr>
                <a:t>72%</a:t>
              </a:r>
            </a:p>
          </p:txBody>
        </p:sp>
        <p:sp>
          <p:nvSpPr>
            <p:cNvPr id="11" name="Tekstvak 10">
              <a:extLst>
                <a:ext uri="{FF2B5EF4-FFF2-40B4-BE49-F238E27FC236}">
                  <a16:creationId xmlns:a16="http://schemas.microsoft.com/office/drawing/2014/main" id="{ED70A58E-F0F0-70FC-2F1E-6F20797D8574}"/>
                </a:ext>
              </a:extLst>
            </p:cNvPr>
            <p:cNvSpPr txBox="1"/>
            <p:nvPr/>
          </p:nvSpPr>
          <p:spPr>
            <a:xfrm>
              <a:off x="4871864" y="3088095"/>
              <a:ext cx="576064" cy="25160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buNone/>
              </a:pPr>
              <a:r>
                <a:rPr lang="nl-NL" b="1" dirty="0">
                  <a:solidFill>
                    <a:schemeClr val="bg1"/>
                  </a:solidFill>
                </a:rPr>
                <a:t>28%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1609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ARMA DOCSYS~XML" val="&lt;?xml version=&quot;1.0&quot;?&gt;&#10;&lt;data customer=&quot;wooncompagnie&quot; profile=&quot;wooncompagnie&quot; model=&quot;Presentaties/presentatie_2013.xml&quot; country-code=&quot;31&quot; sharepoint-location=&quot;&quot; target=&quot;Microsoft PowerPoint&quot; target-version=&quot;16.0.17531&quot;&gt;&lt;presentatie template=&quot;Presentaties/presentatie_2013.pptx&quot; id=&quot;d90f3473921b4634bf0b36b526b27078&quot; version=&quot;1.0&quot; lcid=&quot;1043&quot;&gt;&lt;PAPER/&gt;&lt;titel value=&quot;Prettig ouder worden Huruderspanel&quot; formatted-value=&quot;Prettig ouder worden Huruderspanel&quot; format-disabled=&quot;true&quot;/&gt;&lt;subtitel/&gt;&lt;reopened value=&quot;false&quot;/&gt;&lt;/presentatie&gt;&lt;/data&gt;&#10;"/>
</p:tagLst>
</file>

<file path=ppt/theme/theme1.xml><?xml version="1.0" encoding="utf-8"?>
<a:theme xmlns:a="http://schemas.openxmlformats.org/drawingml/2006/main" name="Voorbladen">
  <a:themeElements>
    <a:clrScheme name="WoonCompagnie">
      <a:dk1>
        <a:srgbClr val="252525"/>
      </a:dk1>
      <a:lt1>
        <a:srgbClr val="FFFFFF"/>
      </a:lt1>
      <a:dk2>
        <a:srgbClr val="791042"/>
      </a:dk2>
      <a:lt2>
        <a:srgbClr val="FFFFFF"/>
      </a:lt2>
      <a:accent1>
        <a:srgbClr val="E97219"/>
      </a:accent1>
      <a:accent2>
        <a:srgbClr val="E4314C"/>
      </a:accent2>
      <a:accent3>
        <a:srgbClr val="F8C32B"/>
      </a:accent3>
      <a:accent4>
        <a:srgbClr val="DCA500"/>
      </a:accent4>
      <a:accent5>
        <a:srgbClr val="009FBB"/>
      </a:accent5>
      <a:accent6>
        <a:srgbClr val="97BF1D"/>
      </a:accent6>
      <a:hlink>
        <a:srgbClr val="009FBB"/>
      </a:hlink>
      <a:folHlink>
        <a:srgbClr val="791042"/>
      </a:folHlink>
    </a:clrScheme>
    <a:fontScheme name="WoonCompagni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lides hoofdstukken">
  <a:themeElements>
    <a:clrScheme name="WoonCompagnie">
      <a:dk1>
        <a:srgbClr val="252525"/>
      </a:dk1>
      <a:lt1>
        <a:srgbClr val="FFFFFF"/>
      </a:lt1>
      <a:dk2>
        <a:srgbClr val="791042"/>
      </a:dk2>
      <a:lt2>
        <a:srgbClr val="FFFFFF"/>
      </a:lt2>
      <a:accent1>
        <a:srgbClr val="E97219"/>
      </a:accent1>
      <a:accent2>
        <a:srgbClr val="E4314C"/>
      </a:accent2>
      <a:accent3>
        <a:srgbClr val="F8C32B"/>
      </a:accent3>
      <a:accent4>
        <a:srgbClr val="DCA500"/>
      </a:accent4>
      <a:accent5>
        <a:srgbClr val="009FBB"/>
      </a:accent5>
      <a:accent6>
        <a:srgbClr val="97BF1D"/>
      </a:accent6>
      <a:hlink>
        <a:srgbClr val="009FBB"/>
      </a:hlink>
      <a:folHlink>
        <a:srgbClr val="791042"/>
      </a:folHlink>
    </a:clrScheme>
    <a:fontScheme name="WoonCompagni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tentslides algemeen">
  <a:themeElements>
    <a:clrScheme name="WoonCompagnie">
      <a:dk1>
        <a:srgbClr val="252525"/>
      </a:dk1>
      <a:lt1>
        <a:srgbClr val="FFFFFF"/>
      </a:lt1>
      <a:dk2>
        <a:srgbClr val="791042"/>
      </a:dk2>
      <a:lt2>
        <a:srgbClr val="FFFFFF"/>
      </a:lt2>
      <a:accent1>
        <a:srgbClr val="E97219"/>
      </a:accent1>
      <a:accent2>
        <a:srgbClr val="E4314C"/>
      </a:accent2>
      <a:accent3>
        <a:srgbClr val="F8C32B"/>
      </a:accent3>
      <a:accent4>
        <a:srgbClr val="DCA500"/>
      </a:accent4>
      <a:accent5>
        <a:srgbClr val="009FBB"/>
      </a:accent5>
      <a:accent6>
        <a:srgbClr val="97BF1D"/>
      </a:accent6>
      <a:hlink>
        <a:srgbClr val="009FBB"/>
      </a:hlink>
      <a:folHlink>
        <a:srgbClr val="791042"/>
      </a:folHlink>
    </a:clrScheme>
    <a:fontScheme name="WoonCompagni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ontentslides algemee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Wooncompagnie">
  <a:themeElements>
    <a:clrScheme name="Aangepast 1">
      <a:dk1>
        <a:srgbClr val="252525"/>
      </a:dk1>
      <a:lt1>
        <a:srgbClr val="FFFFFF"/>
      </a:lt1>
      <a:dk2>
        <a:srgbClr val="791042"/>
      </a:dk2>
      <a:lt2>
        <a:srgbClr val="FFFFFF"/>
      </a:lt2>
      <a:accent1>
        <a:srgbClr val="E97219"/>
      </a:accent1>
      <a:accent2>
        <a:srgbClr val="791042"/>
      </a:accent2>
      <a:accent3>
        <a:srgbClr val="F8C32B"/>
      </a:accent3>
      <a:accent4>
        <a:srgbClr val="DCA500"/>
      </a:accent4>
      <a:accent5>
        <a:srgbClr val="009FBB"/>
      </a:accent5>
      <a:accent6>
        <a:srgbClr val="97BF1D"/>
      </a:accent6>
      <a:hlink>
        <a:srgbClr val="009FBB"/>
      </a:hlink>
      <a:folHlink>
        <a:srgbClr val="791042"/>
      </a:folHlink>
    </a:clrScheme>
    <a:fontScheme name="WoonCompagni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Wooncompagnie" id="{B569569B-A18F-47E0-8C28-43DC748971B9}" vid="{49D0A5B8-C46C-47D5-ABA8-9C1C02CED76B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218457F2287640B4641FF775CB44FE" ma:contentTypeVersion="18" ma:contentTypeDescription="Een nieuw document maken." ma:contentTypeScope="" ma:versionID="4dbd583a31e4b144d79f25099afc275d">
  <xsd:schema xmlns:xsd="http://www.w3.org/2001/XMLSchema" xmlns:xs="http://www.w3.org/2001/XMLSchema" xmlns:p="http://schemas.microsoft.com/office/2006/metadata/properties" xmlns:ns2="c680e119-c989-40b1-b853-dfa35b7678ae" xmlns:ns3="c127431c-45d5-45ab-b11a-42d6237af8be" targetNamespace="http://schemas.microsoft.com/office/2006/metadata/properties" ma:root="true" ma:fieldsID="887ed95828039f42e74b68d3b68c3093" ns2:_="" ns3:_="">
    <xsd:import namespace="c680e119-c989-40b1-b853-dfa35b7678ae"/>
    <xsd:import namespace="c127431c-45d5-45ab-b11a-42d6237af8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Them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Jaartal" minOccurs="0"/>
                <xsd:element ref="ns2:Statu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80e119-c989-40b1-b853-dfa35b7678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Thema" ma:index="12" nillable="true" ma:displayName="Thema" ma:format="Dropdown" ma:internalName="Thema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Streefhuurbeleid"/>
                        <xsd:enumeration value="Brandveiligheid"/>
                        <xsd:enumeration value="Gemeenteplan"/>
                        <xsd:enumeration value="Gemeentekoers"/>
                        <xsd:enumeration value="Beleidsnotities"/>
                        <xsd:enumeration value="Huurverhoging"/>
                        <xsd:enumeration value="Huurbeleid"/>
                        <xsd:enumeration value="Middenhuur"/>
                        <xsd:enumeration value="Woningdelen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c0cbafd4-e255-4ed9-bbf1-2b15c72b6d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Jaartal" ma:index="22" nillable="true" ma:displayName="Jaartal" ma:format="Dropdown" ma:internalName="Jaartal" ma:percentage="FALSE">
      <xsd:simpleType>
        <xsd:restriction base="dms:Number"/>
      </xsd:simpleType>
    </xsd:element>
    <xsd:element name="Status" ma:index="23" nillable="true" ma:displayName="Status" ma:format="Dropdown" ma:internalName="Status">
      <xsd:simpleType>
        <xsd:union memberTypes="dms:Text">
          <xsd:simpleType>
            <xsd:restriction base="dms:Choice">
              <xsd:enumeration value="Staand beleid"/>
              <xsd:enumeration value="Verlopen"/>
              <xsd:enumeration value="Concept"/>
            </xsd:restriction>
          </xsd:simpleType>
        </xsd:un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7431c-45d5-45ab-b11a-42d6237af8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95cdd584-a1d3-4f74-8259-7c9fdc7c0238}" ma:internalName="TaxCatchAll" ma:showField="CatchAllData" ma:web="c127431c-45d5-45ab-b11a-42d6237af8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80e119-c989-40b1-b853-dfa35b7678ae">
      <Terms xmlns="http://schemas.microsoft.com/office/infopath/2007/PartnerControls"/>
    </lcf76f155ced4ddcb4097134ff3c332f>
    <TaxCatchAll xmlns="c127431c-45d5-45ab-b11a-42d6237af8be" xsi:nil="true"/>
    <Thema xmlns="c680e119-c989-40b1-b853-dfa35b7678ae" xsi:nil="true"/>
    <Jaartal xmlns="c680e119-c989-40b1-b853-dfa35b7678ae" xsi:nil="true"/>
    <Status xmlns="c680e119-c989-40b1-b853-dfa35b7678ae" xsi:nil="true"/>
  </documentManagement>
</p:properties>
</file>

<file path=customXml/itemProps1.xml><?xml version="1.0" encoding="utf-8"?>
<ds:datastoreItem xmlns:ds="http://schemas.openxmlformats.org/officeDocument/2006/customXml" ds:itemID="{01B43247-1970-4963-BA9D-D11518D36E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465CE0-D783-4C53-9F5A-51910DB05F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80e119-c989-40b1-b853-dfa35b7678ae"/>
    <ds:schemaRef ds:uri="c127431c-45d5-45ab-b11a-42d6237af8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401084-C288-48E9-B6E9-0577AD2A2EBF}">
  <ds:schemaRefs>
    <ds:schemaRef ds:uri="http://schemas.microsoft.com/office/infopath/2007/PartnerControls"/>
    <ds:schemaRef ds:uri="http://www.w3.org/XML/1998/namespace"/>
    <ds:schemaRef ds:uri="c680e119-c989-40b1-b853-dfa35b7678ae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c127431c-45d5-45ab-b11a-42d6237af8b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presentatie_2007</Template>
  <TotalTime>0</TotalTime>
  <Words>408</Words>
  <Application>Microsoft Office PowerPoint</Application>
  <PresentationFormat>Breedbeeld</PresentationFormat>
  <Paragraphs>60</Paragraphs>
  <Slides>11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5</vt:i4>
      </vt:variant>
      <vt:variant>
        <vt:lpstr>Diatitels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PT Sans</vt:lpstr>
      <vt:lpstr>Trebuchet MS</vt:lpstr>
      <vt:lpstr>Wingdings</vt:lpstr>
      <vt:lpstr>Voorbladen</vt:lpstr>
      <vt:lpstr>Contentslides hoofdstukken</vt:lpstr>
      <vt:lpstr>Contentslides algemeen</vt:lpstr>
      <vt:lpstr>1_Contentslides algemeen</vt:lpstr>
      <vt:lpstr>Wooncompagnie</vt:lpstr>
      <vt:lpstr>Prettig wonen voor ouderen</vt:lpstr>
      <vt:lpstr>Achtergrondinformatie</vt:lpstr>
      <vt:lpstr>Voelt u zich fijn in uw huis als u aan later denkt?  </vt:lpstr>
      <vt:lpstr>Past uw huis goed bij wat u nodig heeft als het gaat om makkelijk bewegen en veiligheid?</vt:lpstr>
      <vt:lpstr>Veranderingen aan huis</vt:lpstr>
      <vt:lpstr>Wat moet er aan uw huis veranderen?</vt:lpstr>
      <vt:lpstr>Wat vindt u het allerbelangrijkst om in uw huis oud te kunnen worden?</vt:lpstr>
      <vt:lpstr>Wat is voor u belangrijk om in de buurt te hebben?</vt:lpstr>
      <vt:lpstr>Heeft toegang tot deze voorzieningen invloed op uw keuze om te blijven of te verhuizen? </vt:lpstr>
      <vt:lpstr>Wilt u meer leuke dingen doen en mensen ontmoeten waar u woont?</vt:lpstr>
      <vt:lpstr>Voelt u zich voldoende gesteund door buren of diensten in de buurt als u hulp nodig heeft?</vt:lpstr>
    </vt:vector>
  </TitlesOfParts>
  <Company>B-ware Business Software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Prettig ouder worden Huruderspanel</dc:title>
  <dc:creator>Bert Tobé</dc:creator>
  <cp:lastModifiedBy>Paula van Kraalingen - Mewe</cp:lastModifiedBy>
  <cp:revision>12</cp:revision>
  <dcterms:created xsi:type="dcterms:W3CDTF">2014-07-10T14:32:39Z</dcterms:created>
  <dcterms:modified xsi:type="dcterms:W3CDTF">2026-04-22T11:23:13Z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el">
    <vt:lpwstr>Prettig ouder worden Huruderspanel</vt:lpwstr>
  </property>
  <property fmtid="{D5CDD505-2E9C-101B-9397-08002B2CF9AE}" pid="3" name="doc-type">
    <vt:lpwstr>Presentatie</vt:lpwstr>
  </property>
  <property fmtid="{D5CDD505-2E9C-101B-9397-08002B2CF9AE}" pid="4" name="ContentTypeId">
    <vt:lpwstr>0x010100B4218457F2287640B4641FF775CB44FE</vt:lpwstr>
  </property>
  <property fmtid="{D5CDD505-2E9C-101B-9397-08002B2CF9AE}" pid="5" name="MediaServiceImageTags">
    <vt:lpwstr/>
  </property>
</Properties>
</file>