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2" r:id="rId3"/>
    <p:sldMasterId id="2147483688" r:id="rId4"/>
  </p:sldMasterIdLst>
  <p:notesMasterIdLst>
    <p:notesMasterId r:id="rId19"/>
  </p:notesMasterIdLst>
  <p:handoutMasterIdLst>
    <p:handoutMasterId r:id="rId20"/>
  </p:handoutMasterIdLst>
  <p:sldIdLst>
    <p:sldId id="257" r:id="rId5"/>
    <p:sldId id="273" r:id="rId6"/>
    <p:sldId id="274" r:id="rId7"/>
    <p:sldId id="276" r:id="rId8"/>
    <p:sldId id="272" r:id="rId9"/>
    <p:sldId id="268" r:id="rId10"/>
    <p:sldId id="269" r:id="rId11"/>
    <p:sldId id="270" r:id="rId12"/>
    <p:sldId id="264" r:id="rId13"/>
    <p:sldId id="275" r:id="rId14"/>
    <p:sldId id="277" r:id="rId15"/>
    <p:sldId id="278" r:id="rId16"/>
    <p:sldId id="279" r:id="rId17"/>
    <p:sldId id="280" r:id="rId18"/>
  </p:sldIdLst>
  <p:sldSz cx="12192000" cy="6858000"/>
  <p:notesSz cx="7104063" cy="10234613"/>
  <p:custDataLst>
    <p:tags r:id="rId21"/>
  </p:custDataLst>
  <p:defaultTextStyle>
    <a:defPPr>
      <a:defRPr lang="nl-NL"/>
    </a:defPPr>
    <a:lvl1pPr algn="l" rtl="0" fontAlgn="base">
      <a:lnSpc>
        <a:spcPts val="2100"/>
      </a:lnSpc>
      <a:spcBef>
        <a:spcPct val="0"/>
      </a:spcBef>
      <a:spcAft>
        <a:spcPct val="0"/>
      </a:spcAft>
      <a:buChar char="•"/>
      <a:defRPr sz="1700" kern="1200">
        <a:solidFill>
          <a:schemeClr val="tx1"/>
        </a:solidFill>
        <a:latin typeface="Arial" charset="0"/>
        <a:ea typeface="+mn-ea"/>
        <a:cs typeface="+mn-cs"/>
      </a:defRPr>
    </a:lvl1pPr>
    <a:lvl2pPr marL="457200" algn="l" rtl="0" fontAlgn="base">
      <a:lnSpc>
        <a:spcPts val="2100"/>
      </a:lnSpc>
      <a:spcBef>
        <a:spcPct val="0"/>
      </a:spcBef>
      <a:spcAft>
        <a:spcPct val="0"/>
      </a:spcAft>
      <a:buChar char="•"/>
      <a:defRPr sz="1700" kern="1200">
        <a:solidFill>
          <a:schemeClr val="tx1"/>
        </a:solidFill>
        <a:latin typeface="Arial" charset="0"/>
        <a:ea typeface="+mn-ea"/>
        <a:cs typeface="+mn-cs"/>
      </a:defRPr>
    </a:lvl2pPr>
    <a:lvl3pPr marL="914400" algn="l" rtl="0" fontAlgn="base">
      <a:lnSpc>
        <a:spcPts val="2100"/>
      </a:lnSpc>
      <a:spcBef>
        <a:spcPct val="0"/>
      </a:spcBef>
      <a:spcAft>
        <a:spcPct val="0"/>
      </a:spcAft>
      <a:buChar char="•"/>
      <a:defRPr sz="1700" kern="1200">
        <a:solidFill>
          <a:schemeClr val="tx1"/>
        </a:solidFill>
        <a:latin typeface="Arial" charset="0"/>
        <a:ea typeface="+mn-ea"/>
        <a:cs typeface="+mn-cs"/>
      </a:defRPr>
    </a:lvl3pPr>
    <a:lvl4pPr marL="1371600" algn="l" rtl="0" fontAlgn="base">
      <a:lnSpc>
        <a:spcPts val="2100"/>
      </a:lnSpc>
      <a:spcBef>
        <a:spcPct val="0"/>
      </a:spcBef>
      <a:spcAft>
        <a:spcPct val="0"/>
      </a:spcAft>
      <a:buChar char="•"/>
      <a:defRPr sz="1700" kern="1200">
        <a:solidFill>
          <a:schemeClr val="tx1"/>
        </a:solidFill>
        <a:latin typeface="Arial" charset="0"/>
        <a:ea typeface="+mn-ea"/>
        <a:cs typeface="+mn-cs"/>
      </a:defRPr>
    </a:lvl4pPr>
    <a:lvl5pPr marL="1828800" algn="l" rtl="0" fontAlgn="base">
      <a:lnSpc>
        <a:spcPts val="2100"/>
      </a:lnSpc>
      <a:spcBef>
        <a:spcPct val="0"/>
      </a:spcBef>
      <a:spcAft>
        <a:spcPct val="0"/>
      </a:spcAft>
      <a:buChar char="•"/>
      <a:defRPr sz="1700" kern="1200">
        <a:solidFill>
          <a:schemeClr val="tx1"/>
        </a:solidFill>
        <a:latin typeface="Arial" charset="0"/>
        <a:ea typeface="+mn-ea"/>
        <a:cs typeface="+mn-cs"/>
      </a:defRPr>
    </a:lvl5pPr>
    <a:lvl6pPr marL="2286000" algn="l" defTabSz="914400" rtl="0" eaLnBrk="1" latinLnBrk="0" hangingPunct="1">
      <a:defRPr sz="1700" kern="1200">
        <a:solidFill>
          <a:schemeClr val="tx1"/>
        </a:solidFill>
        <a:latin typeface="Arial" charset="0"/>
        <a:ea typeface="+mn-ea"/>
        <a:cs typeface="+mn-cs"/>
      </a:defRPr>
    </a:lvl6pPr>
    <a:lvl7pPr marL="2743200" algn="l" defTabSz="914400" rtl="0" eaLnBrk="1" latinLnBrk="0" hangingPunct="1">
      <a:defRPr sz="1700" kern="1200">
        <a:solidFill>
          <a:schemeClr val="tx1"/>
        </a:solidFill>
        <a:latin typeface="Arial" charset="0"/>
        <a:ea typeface="+mn-ea"/>
        <a:cs typeface="+mn-cs"/>
      </a:defRPr>
    </a:lvl7pPr>
    <a:lvl8pPr marL="3200400" algn="l" defTabSz="914400" rtl="0" eaLnBrk="1" latinLnBrk="0" hangingPunct="1">
      <a:defRPr sz="1700" kern="1200">
        <a:solidFill>
          <a:schemeClr val="tx1"/>
        </a:solidFill>
        <a:latin typeface="Arial" charset="0"/>
        <a:ea typeface="+mn-ea"/>
        <a:cs typeface="+mn-cs"/>
      </a:defRPr>
    </a:lvl8pPr>
    <a:lvl9pPr marL="3657600" algn="l" defTabSz="914400" rtl="0" eaLnBrk="1" latinLnBrk="0" hangingPunct="1">
      <a:defRPr sz="17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C9C8F6-320F-7F83-C1C4-F6202DD5D3DE}" name="Amber Hillegers" initials="AH" userId="S::a.hillegers@wooncompagnie.nl::67b95fe4-089a-4649-959d-98aa74ad12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004B"/>
    <a:srgbClr val="EC740F"/>
    <a:srgbClr val="EC7405"/>
    <a:srgbClr val="CD003A"/>
    <a:srgbClr val="D212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E4727B-C542-42B0-A504-B8EF86F32F56}" v="189" dt="2025-10-27T13:47:52.62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F.Guit\AppData\Local\Temp\c402a275-8ae5-4c99-8de5-d2eb939fb8e3_Gegevens_Iedereen_251015.zip.8e3\Koers%20Wooncompagnie%202025%20-%20klantenpanel%20enqu&#234;te.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F.Guit\AppData\Local\Temp\8c6c2e57-1ee4-4814-84fd-3c2d254bdc4e_Gegevens_Iedereen_251015.zip.c4e\Koers%20Wooncompagnie%202025%20-%20klantenpanel%20enqu&#234;t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F.Guit\AppData\Local\Temp\8c6c2e57-1ee4-4814-84fd-3c2d254bdc4e_Gegevens_Iedereen_251015.zip.c4e\Koers%20Wooncompagnie%202025%20-%20klantenpanel%20enqu&#234;t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F.Guit\AppData\Local\Temp\8c6c2e57-1ee4-4814-84fd-3c2d254bdc4e_Gegevens_Iedereen_251015.zip.c4e\Koers%20Wooncompagnie%202025%20-%20klantenpanel%20enqu&#234;t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F.Guit\AppData\Roaming\Microsoft\Excel\Koers%20Wooncompagnie%202025%20-%20klantenpanel%20enqu&#234;te%20(version%201).xlsb"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nl-NL"/>
        </a:p>
      </c:txPr>
    </c:title>
    <c:autoTitleDeleted val="0"/>
    <c:plotArea>
      <c:layout/>
      <c:pieChart>
        <c:varyColors val="1"/>
        <c:ser>
          <c:idx val="0"/>
          <c:order val="0"/>
          <c:tx>
            <c:strRef>
              <c:f>'Question 31'!$B$2</c:f>
              <c:strCache>
                <c:ptCount val="1"/>
              </c:strCache>
            </c:strRef>
          </c:tx>
          <c:dPt>
            <c:idx val="0"/>
            <c:bubble3D val="0"/>
            <c:spPr>
              <a:solidFill>
                <a:srgbClr val="92D050"/>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011B-482F-A80A-3899600AF2AE}"/>
              </c:ext>
            </c:extLst>
          </c:dPt>
          <c:dPt>
            <c:idx val="3"/>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011B-482F-A80A-3899600AF2AE}"/>
              </c:ext>
            </c:extLst>
          </c:dPt>
          <c:dPt>
            <c:idx val="4"/>
            <c:bubble3D val="0"/>
            <c:spPr>
              <a:solidFill>
                <a:srgbClr val="8D004B"/>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1-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3-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5-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7-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9-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'Question 31'!$A$3:$A$7</c:f>
              <c:strCache>
                <c:ptCount val="5"/>
                <c:pt idx="0">
                  <c:v>18-34</c:v>
                </c:pt>
                <c:pt idx="1">
                  <c:v>35-49</c:v>
                </c:pt>
                <c:pt idx="2">
                  <c:v>50-64</c:v>
                </c:pt>
                <c:pt idx="3">
                  <c:v>65-79</c:v>
                </c:pt>
                <c:pt idx="4">
                  <c:v>80+</c:v>
                </c:pt>
              </c:strCache>
            </c:strRef>
          </c:cat>
          <c:val>
            <c:numRef>
              <c:f>'Question 31'!$B$3:$B$7</c:f>
              <c:numCache>
                <c:formatCode>General</c:formatCode>
                <c:ptCount val="5"/>
                <c:pt idx="0">
                  <c:v>9</c:v>
                </c:pt>
                <c:pt idx="1">
                  <c:v>38</c:v>
                </c:pt>
                <c:pt idx="2">
                  <c:v>66</c:v>
                </c:pt>
                <c:pt idx="3">
                  <c:v>184</c:v>
                </c:pt>
                <c:pt idx="4">
                  <c:v>61</c:v>
                </c:pt>
              </c:numCache>
            </c:numRef>
          </c:val>
          <c:extLst>
            <c:ext xmlns:c16="http://schemas.microsoft.com/office/drawing/2014/chart" uri="{C3380CC4-5D6E-409C-BE32-E72D297353CC}">
              <c16:uniqueId val="{0000000A-011B-482F-A80A-3899600AF2AE}"/>
            </c:ext>
          </c:extLst>
        </c:ser>
        <c:dLbls>
          <c:dLblPos val="outEnd"/>
          <c:showLegendKey val="0"/>
          <c:showVal val="0"/>
          <c:showCatName val="1"/>
          <c:showSerName val="0"/>
          <c:showPercent val="0"/>
          <c:showBubbleSize val="0"/>
          <c:showLeaderLines val="1"/>
        </c:dLbls>
        <c:firstSliceAng val="0"/>
        <c:extLst>
          <c:ext xmlns:c15="http://schemas.microsoft.com/office/drawing/2012/chart" uri="{02D57815-91ED-43cb-92C2-25804820EDAC}">
            <c15:filteredPieSeries>
              <c15:ser>
                <c:idx val="1"/>
                <c:order val="1"/>
                <c:tx>
                  <c:strRef>
                    <c:extLst>
                      <c:ext uri="{02D57815-91ED-43cb-92C2-25804820EDAC}">
                        <c15:formulaRef>
                          <c15:sqref>'Question 31'!$C$2</c15:sqref>
                        </c15:formulaRef>
                      </c:ext>
                    </c:extLst>
                    <c:strCache>
                      <c:ptCount val="1"/>
                    </c:strCache>
                  </c:strRef>
                </c:tx>
                <c:dPt>
                  <c:idx val="0"/>
                  <c:bubble3D val="0"/>
                  <c:spPr>
                    <a:solidFill>
                      <a:schemeClr val="accent6"/>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C-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E-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0-011B-482F-A80A-3899600AF2AE}"/>
                    </c:ext>
                  </c:extLst>
                </c:dPt>
                <c:dPt>
                  <c:idx val="3"/>
                  <c:bubble3D val="0"/>
                  <c:spPr>
                    <a:solidFill>
                      <a:schemeClr val="accent6">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2-011B-482F-A80A-3899600AF2AE}"/>
                    </c:ext>
                  </c:extLst>
                </c:dPt>
                <c:dPt>
                  <c:idx val="4"/>
                  <c:bubble3D val="0"/>
                  <c:spPr>
                    <a:solidFill>
                      <a:schemeClr val="accent5">
                        <a:lumMod val="60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14-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C-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0E-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10-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12-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c:ext xmlns:c16="http://schemas.microsoft.com/office/drawing/2014/chart" uri="{C3380CC4-5D6E-409C-BE32-E72D297353CC}">
                        <c16:uniqueId val="{00000014-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'Question 31'!$A$3:$A$7</c15:sqref>
                        </c15:formulaRef>
                      </c:ext>
                    </c:extLst>
                    <c:strCache>
                      <c:ptCount val="5"/>
                      <c:pt idx="0">
                        <c:v>18-34</c:v>
                      </c:pt>
                      <c:pt idx="1">
                        <c:v>35-49</c:v>
                      </c:pt>
                      <c:pt idx="2">
                        <c:v>50-64</c:v>
                      </c:pt>
                      <c:pt idx="3">
                        <c:v>65-79</c:v>
                      </c:pt>
                      <c:pt idx="4">
                        <c:v>80+</c:v>
                      </c:pt>
                    </c:strCache>
                  </c:strRef>
                </c:cat>
                <c:val>
                  <c:numRef>
                    <c:extLst>
                      <c:ext uri="{02D57815-91ED-43cb-92C2-25804820EDAC}">
                        <c15:formulaRef>
                          <c15:sqref>'Question 31'!$C$3:$C$7</c15:sqref>
                        </c15:formulaRef>
                      </c:ext>
                    </c:extLst>
                    <c:numCache>
                      <c:formatCode>General</c:formatCode>
                      <c:ptCount val="5"/>
                    </c:numCache>
                  </c:numRef>
                </c:val>
                <c:extLst>
                  <c:ext xmlns:c16="http://schemas.microsoft.com/office/drawing/2014/chart" uri="{C3380CC4-5D6E-409C-BE32-E72D297353CC}">
                    <c16:uniqueId val="{00000015-011B-482F-A80A-3899600AF2AE}"/>
                  </c:ext>
                </c:extLst>
              </c15:ser>
            </c15:filteredPieSeries>
            <c15:filteredPieSeries>
              <c15:ser>
                <c:idx val="2"/>
                <c:order val="2"/>
                <c:tx>
                  <c:strRef>
                    <c:extLst xmlns:c15="http://schemas.microsoft.com/office/drawing/2012/chart">
                      <c:ext xmlns:c15="http://schemas.microsoft.com/office/drawing/2012/chart" uri="{02D57815-91ED-43cb-92C2-25804820EDAC}">
                        <c15:formulaRef>
                          <c15:sqref>'Question 31'!$D$2</c15:sqref>
                        </c15:formulaRef>
                      </c:ext>
                    </c:extLst>
                    <c:strCache>
                      <c:ptCount val="1"/>
                    </c:strCache>
                  </c:strRef>
                </c:tx>
                <c:dPt>
                  <c:idx val="0"/>
                  <c:bubble3D val="0"/>
                  <c:spPr>
                    <a:solidFill>
                      <a:schemeClr val="accent6"/>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7-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9-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B-011B-482F-A80A-3899600AF2AE}"/>
                    </c:ext>
                  </c:extLst>
                </c:dPt>
                <c:dPt>
                  <c:idx val="3"/>
                  <c:bubble3D val="0"/>
                  <c:spPr>
                    <a:solidFill>
                      <a:schemeClr val="accent6">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D-011B-482F-A80A-3899600AF2AE}"/>
                    </c:ext>
                  </c:extLst>
                </c:dPt>
                <c:dPt>
                  <c:idx val="4"/>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1F-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17-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19-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1B-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1D-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1F-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'Question 31'!$A$3:$A$7</c15:sqref>
                        </c15:formulaRef>
                      </c:ext>
                    </c:extLst>
                    <c:strCache>
                      <c:ptCount val="5"/>
                      <c:pt idx="0">
                        <c:v>18-34</c:v>
                      </c:pt>
                      <c:pt idx="1">
                        <c:v>35-49</c:v>
                      </c:pt>
                      <c:pt idx="2">
                        <c:v>50-64</c:v>
                      </c:pt>
                      <c:pt idx="3">
                        <c:v>65-79</c:v>
                      </c:pt>
                      <c:pt idx="4">
                        <c:v>80+</c:v>
                      </c:pt>
                    </c:strCache>
                  </c:strRef>
                </c:cat>
                <c:val>
                  <c:numRef>
                    <c:extLst xmlns:c15="http://schemas.microsoft.com/office/drawing/2012/chart">
                      <c:ext xmlns:c15="http://schemas.microsoft.com/office/drawing/2012/chart" uri="{02D57815-91ED-43cb-92C2-25804820EDAC}">
                        <c15:formulaRef>
                          <c15:sqref>'Question 31'!$D$3:$D$7</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20-011B-482F-A80A-3899600AF2AE}"/>
                  </c:ext>
                </c:extLst>
              </c15:ser>
            </c15:filteredPieSeries>
            <c15:filteredPieSeries>
              <c15:ser>
                <c:idx val="3"/>
                <c:order val="3"/>
                <c:tx>
                  <c:strRef>
                    <c:extLst xmlns:c15="http://schemas.microsoft.com/office/drawing/2012/chart">
                      <c:ext xmlns:c15="http://schemas.microsoft.com/office/drawing/2012/chart" uri="{02D57815-91ED-43cb-92C2-25804820EDAC}">
                        <c15:formulaRef>
                          <c15:sqref>'Question 31'!$E$2</c15:sqref>
                        </c15:formulaRef>
                      </c:ext>
                    </c:extLst>
                    <c:strCache>
                      <c:ptCount val="1"/>
                    </c:strCache>
                  </c:strRef>
                </c:tx>
                <c:dPt>
                  <c:idx val="0"/>
                  <c:bubble3D val="0"/>
                  <c:spPr>
                    <a:solidFill>
                      <a:schemeClr val="accent6"/>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2-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4-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6-011B-482F-A80A-3899600AF2AE}"/>
                    </c:ext>
                  </c:extLst>
                </c:dPt>
                <c:dPt>
                  <c:idx val="3"/>
                  <c:bubble3D val="0"/>
                  <c:spPr>
                    <a:solidFill>
                      <a:schemeClr val="accent6">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8-011B-482F-A80A-3899600AF2AE}"/>
                    </c:ext>
                  </c:extLst>
                </c:dPt>
                <c:dPt>
                  <c:idx val="4"/>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A-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2-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4-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6-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8-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A-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'Question 31'!$A$3:$A$7</c15:sqref>
                        </c15:formulaRef>
                      </c:ext>
                    </c:extLst>
                    <c:strCache>
                      <c:ptCount val="5"/>
                      <c:pt idx="0">
                        <c:v>18-34</c:v>
                      </c:pt>
                      <c:pt idx="1">
                        <c:v>35-49</c:v>
                      </c:pt>
                      <c:pt idx="2">
                        <c:v>50-64</c:v>
                      </c:pt>
                      <c:pt idx="3">
                        <c:v>65-79</c:v>
                      </c:pt>
                      <c:pt idx="4">
                        <c:v>80+</c:v>
                      </c:pt>
                    </c:strCache>
                  </c:strRef>
                </c:cat>
                <c:val>
                  <c:numRef>
                    <c:extLst xmlns:c15="http://schemas.microsoft.com/office/drawing/2012/chart">
                      <c:ext xmlns:c15="http://schemas.microsoft.com/office/drawing/2012/chart" uri="{02D57815-91ED-43cb-92C2-25804820EDAC}">
                        <c15:formulaRef>
                          <c15:sqref>'Question 31'!$E$3:$E$7</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2B-011B-482F-A80A-3899600AF2AE}"/>
                  </c:ext>
                </c:extLst>
              </c15:ser>
            </c15:filteredPieSeries>
            <c15:filteredPieSeries>
              <c15:ser>
                <c:idx val="4"/>
                <c:order val="4"/>
                <c:tx>
                  <c:strRef>
                    <c:extLst xmlns:c15="http://schemas.microsoft.com/office/drawing/2012/chart">
                      <c:ext xmlns:c15="http://schemas.microsoft.com/office/drawing/2012/chart" uri="{02D57815-91ED-43cb-92C2-25804820EDAC}">
                        <c15:formulaRef>
                          <c15:sqref>'Question 31'!$F$2</c15:sqref>
                        </c15:formulaRef>
                      </c:ext>
                    </c:extLst>
                    <c:strCache>
                      <c:ptCount val="1"/>
                    </c:strCache>
                  </c:strRef>
                </c:tx>
                <c:dPt>
                  <c:idx val="0"/>
                  <c:bubble3D val="0"/>
                  <c:spPr>
                    <a:solidFill>
                      <a:schemeClr val="accent6"/>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D-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2F-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1-011B-482F-A80A-3899600AF2AE}"/>
                    </c:ext>
                  </c:extLst>
                </c:dPt>
                <c:dPt>
                  <c:idx val="3"/>
                  <c:bubble3D val="0"/>
                  <c:spPr>
                    <a:solidFill>
                      <a:schemeClr val="accent6">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3-011B-482F-A80A-3899600AF2AE}"/>
                    </c:ext>
                  </c:extLst>
                </c:dPt>
                <c:dPt>
                  <c:idx val="4"/>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5-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D-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2F-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1-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3-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5-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'Question 31'!$A$3:$A$7</c15:sqref>
                        </c15:formulaRef>
                      </c:ext>
                    </c:extLst>
                    <c:strCache>
                      <c:ptCount val="5"/>
                      <c:pt idx="0">
                        <c:v>18-34</c:v>
                      </c:pt>
                      <c:pt idx="1">
                        <c:v>35-49</c:v>
                      </c:pt>
                      <c:pt idx="2">
                        <c:v>50-64</c:v>
                      </c:pt>
                      <c:pt idx="3">
                        <c:v>65-79</c:v>
                      </c:pt>
                      <c:pt idx="4">
                        <c:v>80+</c:v>
                      </c:pt>
                    </c:strCache>
                  </c:strRef>
                </c:cat>
                <c:val>
                  <c:numRef>
                    <c:extLst xmlns:c15="http://schemas.microsoft.com/office/drawing/2012/chart">
                      <c:ext xmlns:c15="http://schemas.microsoft.com/office/drawing/2012/chart" uri="{02D57815-91ED-43cb-92C2-25804820EDAC}">
                        <c15:formulaRef>
                          <c15:sqref>'Question 31'!$F$3:$F$7</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36-011B-482F-A80A-3899600AF2AE}"/>
                  </c:ext>
                </c:extLst>
              </c15:ser>
            </c15:filteredPieSeries>
            <c15:filteredPieSeries>
              <c15:ser>
                <c:idx val="5"/>
                <c:order val="5"/>
                <c:tx>
                  <c:strRef>
                    <c:extLst xmlns:c15="http://schemas.microsoft.com/office/drawing/2012/chart">
                      <c:ext xmlns:c15="http://schemas.microsoft.com/office/drawing/2012/chart" uri="{02D57815-91ED-43cb-92C2-25804820EDAC}">
                        <c15:formulaRef>
                          <c15:sqref>'Question 31'!$G$2</c15:sqref>
                        </c15:formulaRef>
                      </c:ext>
                    </c:extLst>
                    <c:strCache>
                      <c:ptCount val="1"/>
                    </c:strCache>
                  </c:strRef>
                </c:tx>
                <c:dPt>
                  <c:idx val="0"/>
                  <c:bubble3D val="0"/>
                  <c:spPr>
                    <a:solidFill>
                      <a:schemeClr val="accent6"/>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8-011B-482F-A80A-3899600AF2AE}"/>
                    </c:ext>
                  </c:extLst>
                </c:dPt>
                <c:dPt>
                  <c:idx val="1"/>
                  <c:bubble3D val="0"/>
                  <c:spPr>
                    <a:solidFill>
                      <a:schemeClr val="accent5"/>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A-011B-482F-A80A-3899600AF2AE}"/>
                    </c:ext>
                  </c:extLst>
                </c:dPt>
                <c:dPt>
                  <c:idx val="2"/>
                  <c:bubble3D val="0"/>
                  <c:spPr>
                    <a:solidFill>
                      <a:schemeClr val="accent4"/>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C-011B-482F-A80A-3899600AF2AE}"/>
                    </c:ext>
                  </c:extLst>
                </c:dPt>
                <c:dPt>
                  <c:idx val="3"/>
                  <c:bubble3D val="0"/>
                  <c:spPr>
                    <a:solidFill>
                      <a:schemeClr val="accent6">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3E-011B-482F-A80A-3899600AF2AE}"/>
                    </c:ext>
                  </c:extLst>
                </c:dPt>
                <c:dPt>
                  <c:idx val="4"/>
                  <c:bubble3D val="0"/>
                  <c:spPr>
                    <a:solidFill>
                      <a:schemeClr val="accent5">
                        <a:lumMod val="60000"/>
                      </a:schemeClr>
                    </a:solidFill>
                    <a:ln>
                      <a:noFill/>
                    </a:ln>
                    <a:effectLst>
                      <a:outerShdw blurRad="63500" sx="102000" sy="102000" algn="ctr" rotWithShape="0">
                        <a:prstClr val="black">
                          <a:alpha val="20000"/>
                        </a:prstClr>
                      </a:outerShdw>
                    </a:effectLst>
                  </c:spPr>
                  <c:extLst xmlns:c15="http://schemas.microsoft.com/office/drawing/2012/chart">
                    <c:ext xmlns:c16="http://schemas.microsoft.com/office/drawing/2014/chart" uri="{C3380CC4-5D6E-409C-BE32-E72D297353CC}">
                      <c16:uniqueId val="{00000040-011B-482F-A80A-3899600AF2AE}"/>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8-011B-482F-A80A-3899600AF2AE}"/>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A-011B-482F-A80A-3899600AF2AE}"/>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C-011B-482F-A80A-3899600AF2AE}"/>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3E-011B-482F-A80A-3899600AF2AE}"/>
                      </c:ext>
                    </c:extLst>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nl-NL"/>
                      </a:p>
                    </c:txPr>
                    <c:dLblPos val="outEnd"/>
                    <c:showLegendKey val="0"/>
                    <c:showVal val="0"/>
                    <c:showCatName val="1"/>
                    <c:showSerName val="0"/>
                    <c:showPercent val="0"/>
                    <c:showBubbleSize val="0"/>
                    <c:extLst xmlns:c15="http://schemas.microsoft.com/office/drawing/2012/chart">
                      <c:ext xmlns:c16="http://schemas.microsoft.com/office/drawing/2014/chart" uri="{C3380CC4-5D6E-409C-BE32-E72D297353CC}">
                        <c16:uniqueId val="{00000040-011B-482F-A80A-3899600AF2A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5="http://schemas.microsoft.com/office/drawing/2012/chart">
                    <c:ext xmlns:c15="http://schemas.microsoft.com/office/drawing/2012/chart" uri="{CE6537A1-D6FC-4f65-9D91-7224C49458BB}"/>
                  </c:extLst>
                </c:dLbls>
                <c:cat>
                  <c:strRef>
                    <c:extLst xmlns:c15="http://schemas.microsoft.com/office/drawing/2012/chart">
                      <c:ext xmlns:c15="http://schemas.microsoft.com/office/drawing/2012/chart" uri="{02D57815-91ED-43cb-92C2-25804820EDAC}">
                        <c15:formulaRef>
                          <c15:sqref>'Question 31'!$A$3:$A$7</c15:sqref>
                        </c15:formulaRef>
                      </c:ext>
                    </c:extLst>
                    <c:strCache>
                      <c:ptCount val="5"/>
                      <c:pt idx="0">
                        <c:v>18-34</c:v>
                      </c:pt>
                      <c:pt idx="1">
                        <c:v>35-49</c:v>
                      </c:pt>
                      <c:pt idx="2">
                        <c:v>50-64</c:v>
                      </c:pt>
                      <c:pt idx="3">
                        <c:v>65-79</c:v>
                      </c:pt>
                      <c:pt idx="4">
                        <c:v>80+</c:v>
                      </c:pt>
                    </c:strCache>
                  </c:strRef>
                </c:cat>
                <c:val>
                  <c:numRef>
                    <c:extLst xmlns:c15="http://schemas.microsoft.com/office/drawing/2012/chart">
                      <c:ext xmlns:c15="http://schemas.microsoft.com/office/drawing/2012/chart" uri="{02D57815-91ED-43cb-92C2-25804820EDAC}">
                        <c15:formulaRef>
                          <c15:sqref>'Question 31'!$G$3:$G$7</c15:sqref>
                        </c15:formulaRef>
                      </c:ext>
                    </c:extLst>
                    <c:numCache>
                      <c:formatCode>General</c:formatCode>
                      <c:ptCount val="5"/>
                    </c:numCache>
                  </c:numRef>
                </c:val>
                <c:extLst xmlns:c15="http://schemas.microsoft.com/office/drawing/2012/chart">
                  <c:ext xmlns:c16="http://schemas.microsoft.com/office/drawing/2014/chart" uri="{C3380CC4-5D6E-409C-BE32-E72D297353CC}">
                    <c16:uniqueId val="{00000041-011B-482F-A80A-3899600AF2AE}"/>
                  </c:ext>
                </c:extLst>
              </c15:ser>
            </c15:filteredPieSeries>
          </c:ext>
        </c:extLst>
      </c:pieChart>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47229899885975"/>
          <c:y val="4.0960685852263583E-2"/>
          <c:w val="0.45333216898041884"/>
          <c:h val="0.91807862829547282"/>
        </c:manualLayout>
      </c:layout>
      <c:barChart>
        <c:barDir val="col"/>
        <c:grouping val="clustered"/>
        <c:varyColors val="0"/>
        <c:ser>
          <c:idx val="0"/>
          <c:order val="0"/>
          <c:tx>
            <c:strRef>
              <c:f>'Question 22'!$A$4</c:f>
              <c:strCache>
                <c:ptCount val="1"/>
                <c:pt idx="0">
                  <c:v>Bij elkaar staan. Zo wonen alle mensen met een zorgvraag bij elkaar.</c:v>
                </c:pt>
              </c:strCache>
            </c:strRef>
          </c:tx>
          <c:spPr>
            <a:solidFill>
              <a:srgbClr val="EC7405"/>
            </a:solidFill>
            <a:ln>
              <a:noFill/>
            </a:ln>
            <a:effectLst/>
          </c:spPr>
          <c:invertIfNegative val="0"/>
          <c:cat>
            <c:strRef>
              <c:f>'Question 22'!$B$3</c:f>
              <c:strCache>
                <c:ptCount val="1"/>
                <c:pt idx="0">
                  <c:v>Responses</c:v>
                </c:pt>
              </c:strCache>
            </c:strRef>
          </c:cat>
          <c:val>
            <c:numRef>
              <c:f>'Question 22'!$B$4</c:f>
              <c:numCache>
                <c:formatCode>0.00%</c:formatCode>
                <c:ptCount val="1"/>
                <c:pt idx="0">
                  <c:v>0.30680000000000002</c:v>
                </c:pt>
              </c:numCache>
            </c:numRef>
          </c:val>
          <c:extLst>
            <c:ext xmlns:c16="http://schemas.microsoft.com/office/drawing/2014/chart" uri="{C3380CC4-5D6E-409C-BE32-E72D297353CC}">
              <c16:uniqueId val="{00000000-44BF-4EEA-8B7F-F87CAD6D43A1}"/>
            </c:ext>
          </c:extLst>
        </c:ser>
        <c:ser>
          <c:idx val="1"/>
          <c:order val="1"/>
          <c:tx>
            <c:strRef>
              <c:f>'Question 22'!$A$5</c:f>
              <c:strCache>
                <c:ptCount val="1"/>
                <c:pt idx="0">
                  <c:v>Verspreid door de wijk staan. Zo wonen mensen met en mensen zonder zorgvraag bij elkaar.</c:v>
                </c:pt>
              </c:strCache>
            </c:strRef>
          </c:tx>
          <c:spPr>
            <a:solidFill>
              <a:srgbClr val="8D004B"/>
            </a:solidFill>
            <a:ln>
              <a:noFill/>
            </a:ln>
            <a:effectLst/>
          </c:spPr>
          <c:invertIfNegative val="0"/>
          <c:cat>
            <c:strRef>
              <c:f>'Question 22'!$B$3</c:f>
              <c:strCache>
                <c:ptCount val="1"/>
                <c:pt idx="0">
                  <c:v>Responses</c:v>
                </c:pt>
              </c:strCache>
            </c:strRef>
          </c:cat>
          <c:val>
            <c:numRef>
              <c:f>'Question 22'!$B$5</c:f>
              <c:numCache>
                <c:formatCode>0.00%</c:formatCode>
                <c:ptCount val="1"/>
                <c:pt idx="0">
                  <c:v>0.69319999999999993</c:v>
                </c:pt>
              </c:numCache>
            </c:numRef>
          </c:val>
          <c:extLst>
            <c:ext xmlns:c16="http://schemas.microsoft.com/office/drawing/2014/chart" uri="{C3380CC4-5D6E-409C-BE32-E72D297353CC}">
              <c16:uniqueId val="{00000001-44BF-4EEA-8B7F-F87CAD6D43A1}"/>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57816437585312075"/>
          <c:y val="0.29955344770788994"/>
          <c:w val="0.40524141739787156"/>
          <c:h val="0.4008931045842200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7120430624736E-2"/>
          <c:y val="4.1886692459789349E-2"/>
          <c:w val="0.42956070983593864"/>
          <c:h val="0.91622661508042136"/>
        </c:manualLayout>
      </c:layout>
      <c:barChart>
        <c:barDir val="col"/>
        <c:grouping val="clustered"/>
        <c:varyColors val="0"/>
        <c:ser>
          <c:idx val="0"/>
          <c:order val="0"/>
          <c:tx>
            <c:strRef>
              <c:f>'Question 25'!$A$4</c:f>
              <c:strCache>
                <c:ptCount val="1"/>
                <c:pt idx="0">
                  <c:v>ook verantwoordelijk voor het helpen van huurders om minder energie te verbruiken en hun gedrag te verduurzamen.</c:v>
                </c:pt>
              </c:strCache>
            </c:strRef>
          </c:tx>
          <c:spPr>
            <a:solidFill>
              <a:schemeClr val="accent6"/>
            </a:solidFill>
            <a:ln>
              <a:noFill/>
            </a:ln>
            <a:effectLst/>
          </c:spPr>
          <c:invertIfNegative val="0"/>
          <c:dPt>
            <c:idx val="0"/>
            <c:invertIfNegative val="0"/>
            <c:bubble3D val="0"/>
            <c:spPr>
              <a:solidFill>
                <a:srgbClr val="EC740F"/>
              </a:solidFill>
              <a:ln>
                <a:noFill/>
              </a:ln>
              <a:effectLst/>
            </c:spPr>
            <c:extLst>
              <c:ext xmlns:c16="http://schemas.microsoft.com/office/drawing/2014/chart" uri="{C3380CC4-5D6E-409C-BE32-E72D297353CC}">
                <c16:uniqueId val="{00000000-0C09-44A7-B03E-B776230C28DE}"/>
              </c:ext>
            </c:extLst>
          </c:dPt>
          <c:cat>
            <c:strRef>
              <c:f>'Question 25'!$B$3</c:f>
              <c:strCache>
                <c:ptCount val="1"/>
                <c:pt idx="0">
                  <c:v>Responses</c:v>
                </c:pt>
              </c:strCache>
            </c:strRef>
          </c:cat>
          <c:val>
            <c:numRef>
              <c:f>'Question 25'!$B$4</c:f>
              <c:numCache>
                <c:formatCode>0.00%</c:formatCode>
                <c:ptCount val="1"/>
                <c:pt idx="0">
                  <c:v>0.57850000000000001</c:v>
                </c:pt>
              </c:numCache>
            </c:numRef>
          </c:val>
          <c:extLst>
            <c:ext xmlns:c16="http://schemas.microsoft.com/office/drawing/2014/chart" uri="{C3380CC4-5D6E-409C-BE32-E72D297353CC}">
              <c16:uniqueId val="{00000000-99C6-4305-BAE4-ED01A8ED409F}"/>
            </c:ext>
          </c:extLst>
        </c:ser>
        <c:ser>
          <c:idx val="1"/>
          <c:order val="1"/>
          <c:tx>
            <c:strRef>
              <c:f>'Question 25'!$A$5</c:f>
              <c:strCache>
                <c:ptCount val="1"/>
                <c:pt idx="0">
                  <c:v>alleen verantwoordelijk voor het huis, niet voor het gedrag van huurders. Wat de huurders doen is hun keuze.</c:v>
                </c:pt>
              </c:strCache>
            </c:strRef>
          </c:tx>
          <c:spPr>
            <a:solidFill>
              <a:srgbClr val="8D004B"/>
            </a:solidFill>
            <a:ln>
              <a:noFill/>
            </a:ln>
            <a:effectLst/>
          </c:spPr>
          <c:invertIfNegative val="0"/>
          <c:cat>
            <c:strRef>
              <c:f>'Question 25'!$B$3</c:f>
              <c:strCache>
                <c:ptCount val="1"/>
                <c:pt idx="0">
                  <c:v>Responses</c:v>
                </c:pt>
              </c:strCache>
            </c:strRef>
          </c:cat>
          <c:val>
            <c:numRef>
              <c:f>'Question 25'!$B$5</c:f>
              <c:numCache>
                <c:formatCode>0.00%</c:formatCode>
                <c:ptCount val="1"/>
                <c:pt idx="0">
                  <c:v>0.42149999999999999</c:v>
                </c:pt>
              </c:numCache>
            </c:numRef>
          </c:val>
          <c:extLst>
            <c:ext xmlns:c16="http://schemas.microsoft.com/office/drawing/2014/chart" uri="{C3380CC4-5D6E-409C-BE32-E72D297353CC}">
              <c16:uniqueId val="{00000001-99C6-4305-BAE4-ED01A8ED409F}"/>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57560802431072955"/>
          <c:y val="0.24943646859196167"/>
          <c:w val="0.40878191100788169"/>
          <c:h val="0.5011270628160766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235454741139875"/>
          <c:y val="6.3117901234567897E-2"/>
          <c:w val="0.41601009261389033"/>
          <c:h val="0.91296172839506173"/>
        </c:manualLayout>
      </c:layout>
      <c:barChart>
        <c:barDir val="col"/>
        <c:grouping val="clustered"/>
        <c:varyColors val="0"/>
        <c:ser>
          <c:idx val="0"/>
          <c:order val="0"/>
          <c:tx>
            <c:strRef>
              <c:f>'Question 28'!$A$4</c:f>
              <c:strCache>
                <c:ptCount val="1"/>
                <c:pt idx="0">
                  <c:v>er per huurder wordt gekeken naar een passende oplossing door middel van maatwerk.</c:v>
                </c:pt>
              </c:strCache>
            </c:strRef>
          </c:tx>
          <c:spPr>
            <a:solidFill>
              <a:srgbClr val="EC740F"/>
            </a:solidFill>
            <a:ln>
              <a:noFill/>
            </a:ln>
            <a:effectLst/>
          </c:spPr>
          <c:invertIfNegative val="0"/>
          <c:cat>
            <c:strRef>
              <c:f>'Question 28'!$B$3</c:f>
              <c:strCache>
                <c:ptCount val="1"/>
                <c:pt idx="0">
                  <c:v>Responses</c:v>
                </c:pt>
              </c:strCache>
            </c:strRef>
          </c:cat>
          <c:val>
            <c:numRef>
              <c:f>'Question 28'!$B$4</c:f>
              <c:numCache>
                <c:formatCode>0.00%</c:formatCode>
                <c:ptCount val="1"/>
                <c:pt idx="0">
                  <c:v>0.60060000000000002</c:v>
                </c:pt>
              </c:numCache>
            </c:numRef>
          </c:val>
          <c:extLst>
            <c:ext xmlns:c16="http://schemas.microsoft.com/office/drawing/2014/chart" uri="{C3380CC4-5D6E-409C-BE32-E72D297353CC}">
              <c16:uniqueId val="{00000000-8E71-46CD-BAF6-D622886AB8C2}"/>
            </c:ext>
          </c:extLst>
        </c:ser>
        <c:ser>
          <c:idx val="1"/>
          <c:order val="1"/>
          <c:tx>
            <c:strRef>
              <c:f>'Question 28'!$A$5</c:f>
              <c:strCache>
                <c:ptCount val="1"/>
                <c:pt idx="0">
                  <c:v>alle huurders gelijk worden behandeld en er dus geen uitzonderingen worden gemaakt.</c:v>
                </c:pt>
              </c:strCache>
            </c:strRef>
          </c:tx>
          <c:spPr>
            <a:solidFill>
              <a:srgbClr val="8D004B"/>
            </a:solidFill>
            <a:ln>
              <a:noFill/>
            </a:ln>
            <a:effectLst/>
          </c:spPr>
          <c:invertIfNegative val="0"/>
          <c:cat>
            <c:strRef>
              <c:f>'Question 28'!$B$3</c:f>
              <c:strCache>
                <c:ptCount val="1"/>
                <c:pt idx="0">
                  <c:v>Responses</c:v>
                </c:pt>
              </c:strCache>
            </c:strRef>
          </c:cat>
          <c:val>
            <c:numRef>
              <c:f>'Question 28'!$B$5</c:f>
              <c:numCache>
                <c:formatCode>0.00%</c:formatCode>
                <c:ptCount val="1"/>
                <c:pt idx="0">
                  <c:v>0.39939999999999998</c:v>
                </c:pt>
              </c:numCache>
            </c:numRef>
          </c:val>
          <c:extLst>
            <c:ext xmlns:c16="http://schemas.microsoft.com/office/drawing/2014/chart" uri="{C3380CC4-5D6E-409C-BE32-E72D297353CC}">
              <c16:uniqueId val="{00000001-8E71-46CD-BAF6-D622886AB8C2}"/>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62411490595728536"/>
          <c:y val="0.30611551605251314"/>
          <c:w val="0.36060419318347486"/>
          <c:h val="0.38776896789497378"/>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'Question 32'!$B$3</c:f>
              <c:strCache>
                <c:ptCount val="1"/>
                <c:pt idx="0">
                  <c:v>Responses</c:v>
                </c:pt>
              </c:strCache>
            </c:strRef>
          </c:tx>
          <c:spPr>
            <a:solidFill>
              <a:schemeClr val="accent2"/>
            </a:solidFill>
            <a:ln>
              <a:noFill/>
            </a:ln>
            <a:effectLst/>
          </c:spPr>
          <c:invertIfNegative val="0"/>
          <c:cat>
            <c:strRef>
              <c:f>'Question 32'!$A$4:$A$7</c:f>
              <c:strCache>
                <c:ptCount val="4"/>
                <c:pt idx="0">
                  <c:v>Wil ik niet delen</c:v>
                </c:pt>
                <c:pt idx="1">
                  <c:v>Vrouw</c:v>
                </c:pt>
                <c:pt idx="2">
                  <c:v>Man</c:v>
                </c:pt>
                <c:pt idx="3">
                  <c:v>Anders, namelijk:</c:v>
                </c:pt>
              </c:strCache>
            </c:strRef>
          </c:cat>
          <c:val>
            <c:numRef>
              <c:f>'Question 32'!$B$4:$B$7</c:f>
              <c:numCache>
                <c:formatCode>0.00%</c:formatCode>
                <c:ptCount val="4"/>
                <c:pt idx="0">
                  <c:v>2.2200000000000001E-2</c:v>
                </c:pt>
                <c:pt idx="1">
                  <c:v>0.53739999999999999</c:v>
                </c:pt>
                <c:pt idx="2">
                  <c:v>0.43769999999999998</c:v>
                </c:pt>
                <c:pt idx="3">
                  <c:v>2.8E-3</c:v>
                </c:pt>
              </c:numCache>
            </c:numRef>
          </c:val>
          <c:extLst>
            <c:ext xmlns:c16="http://schemas.microsoft.com/office/drawing/2014/chart" uri="{C3380CC4-5D6E-409C-BE32-E72D297353CC}">
              <c16:uniqueId val="{00000000-1FF4-444A-91CA-D36A1B969514}"/>
            </c:ext>
          </c:extLst>
        </c:ser>
        <c:dLbls>
          <c:showLegendKey val="0"/>
          <c:showVal val="0"/>
          <c:showCatName val="0"/>
          <c:showSerName val="0"/>
          <c:showPercent val="0"/>
          <c:showBubbleSize val="0"/>
        </c:dLbls>
        <c:gapWidth val="150"/>
        <c:axId val="10"/>
        <c:axId val="100"/>
      </c:barChart>
      <c:valAx>
        <c:axId val="100"/>
        <c:scaling>
          <c:orientation val="minMax"/>
          <c:max val="1"/>
          <c:min val="0"/>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0"/>
        <c:axPos val="b"/>
        <c:numFmt formatCode="General" sourceLinked="1"/>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0"/>
        <c:crosses val="autoZero"/>
        <c:auto val="0"/>
        <c:lblAlgn val="ctr"/>
        <c:lblOffset val="100"/>
        <c:noMultiLvlLbl val="0"/>
      </c:catAx>
      <c:spPr>
        <a:noFill/>
        <a:ln>
          <a:noFill/>
        </a:ln>
        <a:effectLst/>
      </c:spPr>
    </c:plotArea>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09981298374255"/>
          <c:y val="4.5741301895771649E-2"/>
          <c:w val="0.43698732548235381"/>
          <c:h val="0.90851739620845673"/>
        </c:manualLayout>
      </c:layout>
      <c:barChart>
        <c:barDir val="col"/>
        <c:grouping val="clustered"/>
        <c:varyColors val="0"/>
        <c:ser>
          <c:idx val="0"/>
          <c:order val="0"/>
          <c:tx>
            <c:strRef>
              <c:f>'Question 1'!$A$4</c:f>
              <c:strCache>
                <c:ptCount val="1"/>
                <c:pt idx="0">
                  <c:v>alleen voor mensen met lage inkomens.</c:v>
                </c:pt>
              </c:strCache>
            </c:strRef>
          </c:tx>
          <c:spPr>
            <a:solidFill>
              <a:schemeClr val="accent6"/>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0-024C-4CBB-9AD3-828030C06E85}"/>
              </c:ext>
            </c:extLst>
          </c:dPt>
          <c:cat>
            <c:strRef>
              <c:f>'Question 1'!$B$3</c:f>
              <c:strCache>
                <c:ptCount val="1"/>
                <c:pt idx="0">
                  <c:v>Responses</c:v>
                </c:pt>
              </c:strCache>
            </c:strRef>
          </c:cat>
          <c:val>
            <c:numRef>
              <c:f>'Question 1'!$B$4</c:f>
              <c:numCache>
                <c:formatCode>0.00%</c:formatCode>
                <c:ptCount val="1"/>
                <c:pt idx="0">
                  <c:v>0.12570000000000001</c:v>
                </c:pt>
              </c:numCache>
            </c:numRef>
          </c:val>
          <c:extLst>
            <c:ext xmlns:c16="http://schemas.microsoft.com/office/drawing/2014/chart" uri="{C3380CC4-5D6E-409C-BE32-E72D297353CC}">
              <c16:uniqueId val="{00000000-000D-4092-B97F-4F0FAB2E5C0B}"/>
            </c:ext>
          </c:extLst>
        </c:ser>
        <c:ser>
          <c:idx val="1"/>
          <c:order val="1"/>
          <c:tx>
            <c:strRef>
              <c:f>'Question 1'!$A$5</c:f>
              <c:strCache>
                <c:ptCount val="1"/>
                <c:pt idx="0">
                  <c:v>voor iedereen, zowel mensen met een laag als een wat hoger inkomen.</c:v>
                </c:pt>
              </c:strCache>
            </c:strRef>
          </c:tx>
          <c:spPr>
            <a:solidFill>
              <a:srgbClr val="8D004B"/>
            </a:solidFill>
            <a:ln>
              <a:noFill/>
            </a:ln>
            <a:effectLst/>
          </c:spPr>
          <c:invertIfNegative val="0"/>
          <c:cat>
            <c:strRef>
              <c:f>'Question 1'!$B$3</c:f>
              <c:strCache>
                <c:ptCount val="1"/>
                <c:pt idx="0">
                  <c:v>Responses</c:v>
                </c:pt>
              </c:strCache>
            </c:strRef>
          </c:cat>
          <c:val>
            <c:numRef>
              <c:f>'Question 1'!$B$5</c:f>
              <c:numCache>
                <c:formatCode>0.00%</c:formatCode>
                <c:ptCount val="1"/>
                <c:pt idx="0">
                  <c:v>0.87430000000000008</c:v>
                </c:pt>
              </c:numCache>
            </c:numRef>
          </c:val>
          <c:extLst>
            <c:ext xmlns:c16="http://schemas.microsoft.com/office/drawing/2014/chart" uri="{C3380CC4-5D6E-409C-BE32-E72D297353CC}">
              <c16:uniqueId val="{00000001-000D-4092-B97F-4F0FAB2E5C0B}"/>
            </c:ext>
          </c:extLst>
        </c:ser>
        <c:dLbls>
          <c:showLegendKey val="0"/>
          <c:showVal val="0"/>
          <c:showCatName val="0"/>
          <c:showSerName val="0"/>
          <c:showPercent val="0"/>
          <c:showBubbleSize val="0"/>
        </c:dLbls>
        <c:gapWidth val="150"/>
        <c:axId val="10"/>
        <c:axId val="100"/>
      </c:barChart>
      <c:valAx>
        <c:axId val="100"/>
        <c:scaling>
          <c:orientation val="minMax"/>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none"/>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60199792615635295"/>
          <c:y val="0.30533962110519147"/>
          <c:w val="0.34215179794837608"/>
          <c:h val="0.3893204333878220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726507712295005"/>
          <c:y val="4.4043910843894349E-2"/>
          <c:w val="0.40510221430671522"/>
          <c:h val="0.91191217831221127"/>
        </c:manualLayout>
      </c:layout>
      <c:barChart>
        <c:barDir val="col"/>
        <c:grouping val="clustered"/>
        <c:varyColors val="0"/>
        <c:ser>
          <c:idx val="0"/>
          <c:order val="0"/>
          <c:tx>
            <c:strRef>
              <c:f>'Question 4'!$A$4</c:f>
              <c:strCache>
                <c:ptCount val="1"/>
                <c:pt idx="0">
                  <c:v>passen bij de kwaliteit van de woning.</c:v>
                </c:pt>
              </c:strCache>
            </c:strRef>
          </c:tx>
          <c:spPr>
            <a:solidFill>
              <a:srgbClr val="EC740F"/>
            </a:solidFill>
            <a:ln>
              <a:noFill/>
            </a:ln>
            <a:effectLst/>
          </c:spPr>
          <c:invertIfNegative val="0"/>
          <c:cat>
            <c:strRef>
              <c:f>'Question 4'!$B$3</c:f>
              <c:strCache>
                <c:ptCount val="1"/>
                <c:pt idx="0">
                  <c:v>Responses</c:v>
                </c:pt>
              </c:strCache>
            </c:strRef>
          </c:cat>
          <c:val>
            <c:numRef>
              <c:f>'Question 4'!$B$4</c:f>
              <c:numCache>
                <c:formatCode>0.00%</c:formatCode>
                <c:ptCount val="1"/>
                <c:pt idx="0">
                  <c:v>0.61170000000000002</c:v>
                </c:pt>
              </c:numCache>
            </c:numRef>
          </c:val>
          <c:extLst>
            <c:ext xmlns:c16="http://schemas.microsoft.com/office/drawing/2014/chart" uri="{C3380CC4-5D6E-409C-BE32-E72D297353CC}">
              <c16:uniqueId val="{00000000-D0EE-4B8F-995E-E9DBAA687CD9}"/>
            </c:ext>
          </c:extLst>
        </c:ser>
        <c:ser>
          <c:idx val="1"/>
          <c:order val="1"/>
          <c:tx>
            <c:strRef>
              <c:f>'Question 4'!$A$5</c:f>
              <c:strCache>
                <c:ptCount val="1"/>
                <c:pt idx="0">
                  <c:v>passen bij het inkomen van de huurder.</c:v>
                </c:pt>
              </c:strCache>
            </c:strRef>
          </c:tx>
          <c:spPr>
            <a:solidFill>
              <a:srgbClr val="8D004B"/>
            </a:solidFill>
            <a:ln>
              <a:noFill/>
            </a:ln>
            <a:effectLst/>
          </c:spPr>
          <c:invertIfNegative val="0"/>
          <c:cat>
            <c:strRef>
              <c:f>'Question 4'!$B$3</c:f>
              <c:strCache>
                <c:ptCount val="1"/>
                <c:pt idx="0">
                  <c:v>Responses</c:v>
                </c:pt>
              </c:strCache>
            </c:strRef>
          </c:cat>
          <c:val>
            <c:numRef>
              <c:f>'Question 4'!$B$5</c:f>
              <c:numCache>
                <c:formatCode>0.00%</c:formatCode>
                <c:ptCount val="1"/>
                <c:pt idx="0">
                  <c:v>0.38829999999999998</c:v>
                </c:pt>
              </c:numCache>
            </c:numRef>
          </c:val>
          <c:extLst>
            <c:ext xmlns:c16="http://schemas.microsoft.com/office/drawing/2014/chart" uri="{C3380CC4-5D6E-409C-BE32-E72D297353CC}">
              <c16:uniqueId val="{00000001-D0EE-4B8F-995E-E9DBAA687CD9}"/>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56616923516434681"/>
          <c:y val="0.30599276065816283"/>
          <c:w val="0.4288231012880655"/>
          <c:h val="0.4585437103063789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54222222222222"/>
          <c:y val="3.1759876543209879E-2"/>
          <c:w val="0.42741519072699719"/>
          <c:h val="0.92677261628140606"/>
        </c:manualLayout>
      </c:layout>
      <c:barChart>
        <c:barDir val="col"/>
        <c:grouping val="clustered"/>
        <c:varyColors val="0"/>
        <c:ser>
          <c:idx val="0"/>
          <c:order val="0"/>
          <c:tx>
            <c:strRef>
              <c:f>'Question 7'!$A$4</c:f>
              <c:strCache>
                <c:ptCount val="1"/>
                <c:pt idx="0">
                  <c:v>mag best sober en doelmatig zijn.</c:v>
                </c:pt>
              </c:strCache>
            </c:strRef>
          </c:tx>
          <c:spPr>
            <a:solidFill>
              <a:srgbClr val="EC740F"/>
            </a:solidFill>
            <a:ln>
              <a:noFill/>
            </a:ln>
            <a:effectLst/>
          </c:spPr>
          <c:invertIfNegative val="0"/>
          <c:cat>
            <c:strRef>
              <c:f>'Question 7'!$B$3</c:f>
              <c:strCache>
                <c:ptCount val="1"/>
                <c:pt idx="0">
                  <c:v>Responses</c:v>
                </c:pt>
              </c:strCache>
            </c:strRef>
          </c:cat>
          <c:val>
            <c:numRef>
              <c:f>'Question 7'!$B$4</c:f>
              <c:numCache>
                <c:formatCode>0.00%</c:formatCode>
                <c:ptCount val="1"/>
                <c:pt idx="0">
                  <c:v>0.44569999999999999</c:v>
                </c:pt>
              </c:numCache>
            </c:numRef>
          </c:val>
          <c:extLst>
            <c:ext xmlns:c16="http://schemas.microsoft.com/office/drawing/2014/chart" uri="{C3380CC4-5D6E-409C-BE32-E72D297353CC}">
              <c16:uniqueId val="{00000000-BE67-4C3E-A912-9314F72550F3}"/>
            </c:ext>
          </c:extLst>
        </c:ser>
        <c:ser>
          <c:idx val="1"/>
          <c:order val="1"/>
          <c:tx>
            <c:strRef>
              <c:f>'Question 7'!$A$5</c:f>
              <c:strCache>
                <c:ptCount val="1"/>
                <c:pt idx="0">
                  <c:v>mag best wel luxe zijn. Ik verwacht meer dan een 'voldoende'.</c:v>
                </c:pt>
              </c:strCache>
            </c:strRef>
          </c:tx>
          <c:spPr>
            <a:solidFill>
              <a:srgbClr val="8D004B"/>
            </a:solidFill>
            <a:ln>
              <a:noFill/>
            </a:ln>
            <a:effectLst/>
          </c:spPr>
          <c:invertIfNegative val="0"/>
          <c:cat>
            <c:strRef>
              <c:f>'Question 7'!$B$3</c:f>
              <c:strCache>
                <c:ptCount val="1"/>
                <c:pt idx="0">
                  <c:v>Responses</c:v>
                </c:pt>
              </c:strCache>
            </c:strRef>
          </c:cat>
          <c:val>
            <c:numRef>
              <c:f>'Question 7'!$B$5</c:f>
              <c:numCache>
                <c:formatCode>0.00%</c:formatCode>
                <c:ptCount val="1"/>
                <c:pt idx="0">
                  <c:v>0.55430000000000001</c:v>
                </c:pt>
              </c:numCache>
            </c:numRef>
          </c:val>
          <c:extLst>
            <c:ext xmlns:c16="http://schemas.microsoft.com/office/drawing/2014/chart" uri="{C3380CC4-5D6E-409C-BE32-E72D297353CC}">
              <c16:uniqueId val="{00000001-BE67-4C3E-A912-9314F72550F3}"/>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63383923891176785"/>
          <c:y val="0.35107602824689593"/>
          <c:w val="0.34765142796347293"/>
          <c:h val="0.27932841682836823"/>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'Question 10'!$A$4</c:f>
              <c:strCache>
                <c:ptCount val="1"/>
                <c:pt idx="0">
                  <c:v>verspreid worden over alle wijken, dus ook in dure of ‘betere’ buurten.</c:v>
                </c:pt>
              </c:strCache>
            </c:strRef>
          </c:tx>
          <c:spPr>
            <a:solidFill>
              <a:schemeClr val="accent6"/>
            </a:solidFill>
            <a:ln>
              <a:noFill/>
            </a:ln>
            <a:effectLst/>
          </c:spPr>
          <c:invertIfNegative val="0"/>
          <c:dPt>
            <c:idx val="0"/>
            <c:invertIfNegative val="0"/>
            <c:bubble3D val="0"/>
            <c:spPr>
              <a:solidFill>
                <a:srgbClr val="EC740F"/>
              </a:solidFill>
              <a:ln>
                <a:noFill/>
              </a:ln>
              <a:effectLst/>
            </c:spPr>
            <c:extLst>
              <c:ext xmlns:c16="http://schemas.microsoft.com/office/drawing/2014/chart" uri="{C3380CC4-5D6E-409C-BE32-E72D297353CC}">
                <c16:uniqueId val="{00000000-F1F6-4B2B-9780-9F0B09B9F558}"/>
              </c:ext>
            </c:extLst>
          </c:dPt>
          <c:cat>
            <c:strRef>
              <c:f>'Question 10'!$B$3</c:f>
              <c:strCache>
                <c:ptCount val="1"/>
                <c:pt idx="0">
                  <c:v>Responses</c:v>
                </c:pt>
              </c:strCache>
            </c:strRef>
          </c:cat>
          <c:val>
            <c:numRef>
              <c:f>'Question 10'!$B$4</c:f>
              <c:numCache>
                <c:formatCode>0.00%</c:formatCode>
                <c:ptCount val="1"/>
                <c:pt idx="0">
                  <c:v>0.85560000000000003</c:v>
                </c:pt>
              </c:numCache>
            </c:numRef>
          </c:val>
          <c:extLst>
            <c:ext xmlns:c16="http://schemas.microsoft.com/office/drawing/2014/chart" uri="{C3380CC4-5D6E-409C-BE32-E72D297353CC}">
              <c16:uniqueId val="{00000000-ACCE-4FEA-AE7B-0A97C49557D0}"/>
            </c:ext>
          </c:extLst>
        </c:ser>
        <c:ser>
          <c:idx val="1"/>
          <c:order val="1"/>
          <c:tx>
            <c:strRef>
              <c:f>'Question 10'!$A$5</c:f>
              <c:strCache>
                <c:ptCount val="1"/>
                <c:pt idx="0">
                  <c:v>niet gebouwd worden op dure locaties, omdat het niet logisch is om daar zoveel geld uit te geven.</c:v>
                </c:pt>
              </c:strCache>
            </c:strRef>
          </c:tx>
          <c:spPr>
            <a:solidFill>
              <a:srgbClr val="8D004B"/>
            </a:solidFill>
            <a:ln>
              <a:noFill/>
            </a:ln>
            <a:effectLst/>
          </c:spPr>
          <c:invertIfNegative val="0"/>
          <c:cat>
            <c:strRef>
              <c:f>'Question 10'!$B$3</c:f>
              <c:strCache>
                <c:ptCount val="1"/>
                <c:pt idx="0">
                  <c:v>Responses</c:v>
                </c:pt>
              </c:strCache>
            </c:strRef>
          </c:cat>
          <c:val>
            <c:numRef>
              <c:f>'Question 10'!$B$5</c:f>
              <c:numCache>
                <c:formatCode>0.00%</c:formatCode>
                <c:ptCount val="1"/>
                <c:pt idx="0">
                  <c:v>0.1444</c:v>
                </c:pt>
              </c:numCache>
            </c:numRef>
          </c:val>
          <c:extLst>
            <c:ext xmlns:c16="http://schemas.microsoft.com/office/drawing/2014/chart" uri="{C3380CC4-5D6E-409C-BE32-E72D297353CC}">
              <c16:uniqueId val="{00000001-ACCE-4FEA-AE7B-0A97C49557D0}"/>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82986940311145"/>
          <c:y val="4.316372779931172E-2"/>
          <c:w val="0.42328080133745616"/>
          <c:h val="0.91367254440137657"/>
        </c:manualLayout>
      </c:layout>
      <c:barChart>
        <c:barDir val="col"/>
        <c:grouping val="clustered"/>
        <c:varyColors val="0"/>
        <c:ser>
          <c:idx val="0"/>
          <c:order val="0"/>
          <c:tx>
            <c:strRef>
              <c:f>'Question 13'!$A$4</c:f>
              <c:strCache>
                <c:ptCount val="1"/>
                <c:pt idx="0">
                  <c:v>investeren in wijken waar de problemen het grootst zijn.</c:v>
                </c:pt>
              </c:strCache>
            </c:strRef>
          </c:tx>
          <c:spPr>
            <a:solidFill>
              <a:srgbClr val="EC7405"/>
            </a:solidFill>
            <a:ln>
              <a:noFill/>
            </a:ln>
            <a:effectLst/>
          </c:spPr>
          <c:invertIfNegative val="0"/>
          <c:cat>
            <c:strRef>
              <c:f>'Question 13'!$B$3</c:f>
              <c:strCache>
                <c:ptCount val="1"/>
                <c:pt idx="0">
                  <c:v>Responses</c:v>
                </c:pt>
              </c:strCache>
            </c:strRef>
          </c:cat>
          <c:val>
            <c:numRef>
              <c:f>'Question 13'!$B$4</c:f>
              <c:numCache>
                <c:formatCode>0.00%</c:formatCode>
                <c:ptCount val="1"/>
                <c:pt idx="0">
                  <c:v>0.34699999999999998</c:v>
                </c:pt>
              </c:numCache>
            </c:numRef>
          </c:val>
          <c:extLst>
            <c:ext xmlns:c16="http://schemas.microsoft.com/office/drawing/2014/chart" uri="{C3380CC4-5D6E-409C-BE32-E72D297353CC}">
              <c16:uniqueId val="{00000000-32BE-4334-9CE4-21F9A56E8ED0}"/>
            </c:ext>
          </c:extLst>
        </c:ser>
        <c:ser>
          <c:idx val="1"/>
          <c:order val="1"/>
          <c:tx>
            <c:strRef>
              <c:f>'Question 13'!$A$5</c:f>
              <c:strCache>
                <c:ptCount val="1"/>
                <c:pt idx="0">
                  <c:v>evenveel investeren in alle wijken, ook in de buurten waar wat minder aan de hand is.</c:v>
                </c:pt>
              </c:strCache>
            </c:strRef>
          </c:tx>
          <c:spPr>
            <a:solidFill>
              <a:srgbClr val="8D004B"/>
            </a:solidFill>
            <a:ln>
              <a:noFill/>
            </a:ln>
            <a:effectLst/>
          </c:spPr>
          <c:invertIfNegative val="0"/>
          <c:cat>
            <c:strRef>
              <c:f>'Question 13'!$B$3</c:f>
              <c:strCache>
                <c:ptCount val="1"/>
                <c:pt idx="0">
                  <c:v>Responses</c:v>
                </c:pt>
              </c:strCache>
            </c:strRef>
          </c:cat>
          <c:val>
            <c:numRef>
              <c:f>'Question 13'!$B$5</c:f>
              <c:numCache>
                <c:formatCode>0.00%</c:formatCode>
                <c:ptCount val="1"/>
                <c:pt idx="0">
                  <c:v>0.65300000000000002</c:v>
                </c:pt>
              </c:numCache>
            </c:numRef>
          </c:val>
          <c:extLst>
            <c:ext xmlns:c16="http://schemas.microsoft.com/office/drawing/2014/chart" uri="{C3380CC4-5D6E-409C-BE32-E72D297353CC}">
              <c16:uniqueId val="{00000001-32BE-4334-9CE4-21F9A56E8ED0}"/>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58738729525883493"/>
          <c:y val="0.28877256956455455"/>
          <c:w val="0.3959622405930886"/>
          <c:h val="0.42245486087089085"/>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32808405037456"/>
          <c:y val="4.2963736682954057E-2"/>
          <c:w val="0.44950274833592313"/>
          <c:h val="0.91407252663409189"/>
        </c:manualLayout>
      </c:layout>
      <c:barChart>
        <c:barDir val="col"/>
        <c:grouping val="clustered"/>
        <c:varyColors val="0"/>
        <c:ser>
          <c:idx val="0"/>
          <c:order val="0"/>
          <c:tx>
            <c:strRef>
              <c:f>'Question 16'!$A$4</c:f>
              <c:strCache>
                <c:ptCount val="1"/>
                <c:pt idx="0">
                  <c:v>hetzelfde beleid voert. Dat is eerlijk en duidelijk.</c:v>
                </c:pt>
              </c:strCache>
            </c:strRef>
          </c:tx>
          <c:spPr>
            <a:solidFill>
              <a:srgbClr val="EC740F"/>
            </a:solidFill>
            <a:ln>
              <a:noFill/>
            </a:ln>
            <a:effectLst/>
          </c:spPr>
          <c:invertIfNegative val="0"/>
          <c:cat>
            <c:strRef>
              <c:f>'Question 16'!$B$3</c:f>
              <c:strCache>
                <c:ptCount val="1"/>
                <c:pt idx="0">
                  <c:v>Responses</c:v>
                </c:pt>
              </c:strCache>
            </c:strRef>
          </c:cat>
          <c:val>
            <c:numRef>
              <c:f>'Question 16'!$B$4</c:f>
              <c:numCache>
                <c:formatCode>0.00%</c:formatCode>
                <c:ptCount val="1"/>
                <c:pt idx="0">
                  <c:v>0.80330000000000001</c:v>
                </c:pt>
              </c:numCache>
            </c:numRef>
          </c:val>
          <c:extLst>
            <c:ext xmlns:c16="http://schemas.microsoft.com/office/drawing/2014/chart" uri="{C3380CC4-5D6E-409C-BE32-E72D297353CC}">
              <c16:uniqueId val="{00000000-6974-4A8E-BD6A-C83AC0555939}"/>
            </c:ext>
          </c:extLst>
        </c:ser>
        <c:ser>
          <c:idx val="1"/>
          <c:order val="1"/>
          <c:tx>
            <c:strRef>
              <c:f>'Question 16'!$A$5</c:f>
              <c:strCache>
                <c:ptCount val="1"/>
                <c:pt idx="0">
                  <c:v>ander beleid voert. Iedere gemeente is anders.</c:v>
                </c:pt>
              </c:strCache>
            </c:strRef>
          </c:tx>
          <c:spPr>
            <a:solidFill>
              <a:srgbClr val="8D004B"/>
            </a:solidFill>
            <a:ln>
              <a:noFill/>
            </a:ln>
            <a:effectLst/>
          </c:spPr>
          <c:invertIfNegative val="0"/>
          <c:cat>
            <c:strRef>
              <c:f>'Question 16'!$B$3</c:f>
              <c:strCache>
                <c:ptCount val="1"/>
                <c:pt idx="0">
                  <c:v>Responses</c:v>
                </c:pt>
              </c:strCache>
            </c:strRef>
          </c:cat>
          <c:val>
            <c:numRef>
              <c:f>'Question 16'!$B$5</c:f>
              <c:numCache>
                <c:formatCode>0.00%</c:formatCode>
                <c:ptCount val="1"/>
                <c:pt idx="0">
                  <c:v>0.19670000000000001</c:v>
                </c:pt>
              </c:numCache>
            </c:numRef>
          </c:val>
          <c:extLst>
            <c:ext xmlns:c16="http://schemas.microsoft.com/office/drawing/2014/chart" uri="{C3380CC4-5D6E-409C-BE32-E72D297353CC}">
              <c16:uniqueId val="{00000001-6974-4A8E-BD6A-C83AC0555939}"/>
            </c:ext>
          </c:extLst>
        </c:ser>
        <c:dLbls>
          <c:showLegendKey val="0"/>
          <c:showVal val="0"/>
          <c:showCatName val="0"/>
          <c:showSerName val="0"/>
          <c:showPercent val="0"/>
          <c:showBubbleSize val="0"/>
        </c:dLbls>
        <c:gapWidth val="150"/>
        <c:axId val="10"/>
        <c:axId val="100"/>
      </c:barChart>
      <c:valAx>
        <c:axId val="100"/>
        <c:scaling>
          <c:orientation val="minMax"/>
          <c:max val="1"/>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62957673307512119"/>
          <c:y val="0.34811803220345389"/>
          <c:w val="0.35275042326692491"/>
          <c:h val="0.3269823065044346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48368998426698"/>
          <c:y val="4.3014918643469041E-2"/>
          <c:w val="0.4728430711999741"/>
          <c:h val="0.91397016271306197"/>
        </c:manualLayout>
      </c:layout>
      <c:barChart>
        <c:barDir val="col"/>
        <c:grouping val="clustered"/>
        <c:varyColors val="0"/>
        <c:ser>
          <c:idx val="0"/>
          <c:order val="0"/>
          <c:tx>
            <c:strRef>
              <c:f>'Question 19'!$A$4</c:f>
              <c:strCache>
                <c:ptCount val="1"/>
                <c:pt idx="0">
                  <c:v>zelf bepalen of en wanneer ze willen verhuizen, ongeacht of ze dan in een 'te' grote woning wonen.</c:v>
                </c:pt>
              </c:strCache>
            </c:strRef>
          </c:tx>
          <c:spPr>
            <a:solidFill>
              <a:srgbClr val="EC740F"/>
            </a:solidFill>
            <a:ln>
              <a:noFill/>
            </a:ln>
            <a:effectLst/>
          </c:spPr>
          <c:invertIfNegative val="0"/>
          <c:cat>
            <c:strRef>
              <c:f>'Question 19'!$B$3</c:f>
              <c:strCache>
                <c:ptCount val="1"/>
                <c:pt idx="0">
                  <c:v>Responses</c:v>
                </c:pt>
              </c:strCache>
            </c:strRef>
          </c:cat>
          <c:val>
            <c:numRef>
              <c:f>'Question 19'!$B$4</c:f>
              <c:numCache>
                <c:formatCode>0.00%</c:formatCode>
                <c:ptCount val="1"/>
                <c:pt idx="0">
                  <c:v>0.91780000000000006</c:v>
                </c:pt>
              </c:numCache>
            </c:numRef>
          </c:val>
          <c:extLst>
            <c:ext xmlns:c16="http://schemas.microsoft.com/office/drawing/2014/chart" uri="{C3380CC4-5D6E-409C-BE32-E72D297353CC}">
              <c16:uniqueId val="{00000000-03B8-487A-9266-E9B78EBF37F1}"/>
            </c:ext>
          </c:extLst>
        </c:ser>
        <c:ser>
          <c:idx val="1"/>
          <c:order val="1"/>
          <c:tx>
            <c:strRef>
              <c:f>'Question 19'!$A$5</c:f>
              <c:strCache>
                <c:ptCount val="1"/>
                <c:pt idx="0">
                  <c:v>gedwongen worden om naar een kleinere of geschiktere woning te verhuizen.</c:v>
                </c:pt>
              </c:strCache>
            </c:strRef>
          </c:tx>
          <c:spPr>
            <a:solidFill>
              <a:srgbClr val="8D004B"/>
            </a:solidFill>
            <a:ln>
              <a:noFill/>
            </a:ln>
            <a:effectLst/>
          </c:spPr>
          <c:invertIfNegative val="0"/>
          <c:cat>
            <c:strRef>
              <c:f>'Question 19'!$B$3</c:f>
              <c:strCache>
                <c:ptCount val="1"/>
                <c:pt idx="0">
                  <c:v>Responses</c:v>
                </c:pt>
              </c:strCache>
            </c:strRef>
          </c:cat>
          <c:val>
            <c:numRef>
              <c:f>'Question 19'!$B$5</c:f>
              <c:numCache>
                <c:formatCode>0.00%</c:formatCode>
                <c:ptCount val="1"/>
                <c:pt idx="0">
                  <c:v>8.2200000000000009E-2</c:v>
                </c:pt>
              </c:numCache>
            </c:numRef>
          </c:val>
          <c:extLst>
            <c:ext xmlns:c16="http://schemas.microsoft.com/office/drawing/2014/chart" uri="{C3380CC4-5D6E-409C-BE32-E72D297353CC}">
              <c16:uniqueId val="{00000001-03B8-487A-9266-E9B78EBF37F1}"/>
            </c:ext>
          </c:extLst>
        </c:ser>
        <c:dLbls>
          <c:showLegendKey val="0"/>
          <c:showVal val="0"/>
          <c:showCatName val="0"/>
          <c:showSerName val="0"/>
          <c:showPercent val="0"/>
          <c:showBubbleSize val="0"/>
        </c:dLbls>
        <c:gapWidth val="150"/>
        <c:axId val="10"/>
        <c:axId val="100"/>
      </c:barChart>
      <c:valAx>
        <c:axId val="100"/>
        <c:scaling>
          <c:orientation val="minMax"/>
        </c:scaling>
        <c:delete val="0"/>
        <c:axPos val="l"/>
        <c:majorGridlines>
          <c:spPr>
            <a:ln w="6350" cap="flat" cmpd="sng" algn="ctr">
              <a:solidFill>
                <a:schemeClr val="tx1">
                  <a:tint val="75000"/>
                </a:schemeClr>
              </a:solidFill>
              <a:prstDash val="solid"/>
              <a:round/>
            </a:ln>
            <a:effectLst/>
          </c:spPr>
        </c:majorGridlines>
        <c:numFmt formatCode="0%" sourceLinked="0"/>
        <c:majorTickMark val="out"/>
        <c:minorTickMark val="none"/>
        <c:tickLblPos val="nextTo"/>
        <c:spPr>
          <a:noFill/>
          <a:ln w="6350" cap="flat"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crossAx val="10"/>
        <c:crosses val="autoZero"/>
        <c:crossBetween val="between"/>
      </c:valAx>
      <c:catAx>
        <c:axId val="10"/>
        <c:scaling>
          <c:orientation val="minMax"/>
        </c:scaling>
        <c:delete val="1"/>
        <c:axPos val="b"/>
        <c:numFmt formatCode="General" sourceLinked="1"/>
        <c:majorTickMark val="out"/>
        <c:minorTickMark val="none"/>
        <c:tickLblPos val="nextTo"/>
        <c:crossAx val="100"/>
        <c:crosses val="autoZero"/>
        <c:auto val="0"/>
        <c:lblAlgn val="ctr"/>
        <c:lblOffset val="100"/>
        <c:noMultiLvlLbl val="0"/>
      </c:catAx>
      <c:spPr>
        <a:noFill/>
        <a:ln>
          <a:noFill/>
        </a:ln>
        <a:effectLst/>
      </c:spPr>
    </c:plotArea>
    <c:legend>
      <c:legendPos val="r"/>
      <c:layout>
        <c:manualLayout>
          <c:xMode val="edge"/>
          <c:yMode val="edge"/>
          <c:x val="0.61261808723761879"/>
          <c:y val="0.24268733875354295"/>
          <c:w val="0.37031391673326614"/>
          <c:h val="0.5611170785413817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nl-NL"/>
        </a:p>
      </c:txPr>
    </c:legend>
    <c:plotVisOnly val="0"/>
    <c:dispBlanksAs val="gap"/>
    <c:showDLblsOverMax val="0"/>
  </c:chart>
  <c:spPr>
    <a:noFill/>
    <a:ln w="6350" cap="flat" cmpd="sng" algn="ctr">
      <a:noFill/>
      <a:prstDash val="solid"/>
      <a:miter lim="800000"/>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1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a:lnSpc>
                <a:spcPct val="100000"/>
              </a:lnSpc>
              <a:buFontTx/>
              <a:buNone/>
              <a:defRPr sz="1300">
                <a:solidFill>
                  <a:srgbClr val="CD003A"/>
                </a:solidFill>
              </a:defRPr>
            </a:lvl1pPr>
          </a:lstStyle>
          <a:p>
            <a:endParaRPr lang="nl-NL"/>
          </a:p>
        </p:txBody>
      </p:sp>
      <p:sp>
        <p:nvSpPr>
          <p:cNvPr id="59395" name="Rectangle 3"/>
          <p:cNvSpPr>
            <a:spLocks noGrp="1" noChangeArrowheads="1"/>
          </p:cNvSpPr>
          <p:nvPr>
            <p:ph type="dt" sz="quarter" idx="1"/>
          </p:nvPr>
        </p:nvSpPr>
        <p:spPr bwMode="auto">
          <a:xfrm>
            <a:off x="402590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a:lnSpc>
                <a:spcPct val="100000"/>
              </a:lnSpc>
              <a:buFontTx/>
              <a:buNone/>
              <a:defRPr sz="1300">
                <a:solidFill>
                  <a:srgbClr val="CD003A"/>
                </a:solidFill>
              </a:defRPr>
            </a:lvl1pPr>
          </a:lstStyle>
          <a:p>
            <a:endParaRPr lang="nl-NL"/>
          </a:p>
        </p:txBody>
      </p:sp>
      <p:sp>
        <p:nvSpPr>
          <p:cNvPr id="59396" name="Rectangle 4"/>
          <p:cNvSpPr>
            <a:spLocks noGrp="1" noChangeArrowheads="1"/>
          </p:cNvSpPr>
          <p:nvPr>
            <p:ph type="ftr" sz="quarter" idx="2"/>
          </p:nvPr>
        </p:nvSpPr>
        <p:spPr bwMode="auto">
          <a:xfrm>
            <a:off x="0" y="9723438"/>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a:lnSpc>
                <a:spcPct val="100000"/>
              </a:lnSpc>
              <a:buFontTx/>
              <a:buNone/>
              <a:defRPr sz="1300">
                <a:solidFill>
                  <a:srgbClr val="CD003A"/>
                </a:solidFill>
              </a:defRPr>
            </a:lvl1pPr>
          </a:lstStyle>
          <a:p>
            <a:endParaRPr lang="nl-NL"/>
          </a:p>
        </p:txBody>
      </p:sp>
      <p:sp>
        <p:nvSpPr>
          <p:cNvPr id="59397" name="Rectangle 5"/>
          <p:cNvSpPr>
            <a:spLocks noGrp="1" noChangeArrowheads="1"/>
          </p:cNvSpPr>
          <p:nvPr>
            <p:ph type="sldNum" sz="quarter" idx="3"/>
          </p:nvPr>
        </p:nvSpPr>
        <p:spPr bwMode="auto">
          <a:xfrm>
            <a:off x="4025900" y="9723438"/>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a:lnSpc>
                <a:spcPct val="100000"/>
              </a:lnSpc>
              <a:buFontTx/>
              <a:buNone/>
              <a:defRPr sz="1300">
                <a:solidFill>
                  <a:srgbClr val="CD003A"/>
                </a:solidFill>
              </a:defRPr>
            </a:lvl1pPr>
          </a:lstStyle>
          <a:p>
            <a:fld id="{C1363457-D533-46EE-B93F-BE075D0D8B58}" type="slidenum">
              <a:rPr lang="nl-NL"/>
              <a:pPr/>
              <a:t>‹nr.›</a:t>
            </a:fld>
            <a:endParaRPr lang="nl-NL"/>
          </a:p>
        </p:txBody>
      </p:sp>
    </p:spTree>
    <p:extLst>
      <p:ext uri="{BB962C8B-B14F-4D97-AF65-F5344CB8AC3E}">
        <p14:creationId xmlns:p14="http://schemas.microsoft.com/office/powerpoint/2010/main" val="118035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a:lnSpc>
                <a:spcPct val="100000"/>
              </a:lnSpc>
              <a:buFontTx/>
              <a:buNone/>
              <a:defRPr sz="1100"/>
            </a:lvl1pPr>
          </a:lstStyle>
          <a:p>
            <a:endParaRPr lang="nl-NL"/>
          </a:p>
        </p:txBody>
      </p:sp>
      <p:sp>
        <p:nvSpPr>
          <p:cNvPr id="5123" name="Rectangle 3"/>
          <p:cNvSpPr>
            <a:spLocks noGrp="1" noChangeArrowheads="1"/>
          </p:cNvSpPr>
          <p:nvPr>
            <p:ph type="dt" idx="1"/>
          </p:nvPr>
        </p:nvSpPr>
        <p:spPr bwMode="auto">
          <a:xfrm>
            <a:off x="402590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a:lnSpc>
                <a:spcPct val="100000"/>
              </a:lnSpc>
              <a:buFontTx/>
              <a:buNone/>
              <a:defRPr sz="1100"/>
            </a:lvl1pPr>
          </a:lstStyle>
          <a:p>
            <a:endParaRPr lang="nl-NL"/>
          </a:p>
        </p:txBody>
      </p:sp>
      <p:sp>
        <p:nvSpPr>
          <p:cNvPr id="5124" name="Rectangle 4"/>
          <p:cNvSpPr>
            <a:spLocks noGrp="1" noRot="1" noChangeAspect="1" noChangeArrowheads="1" noTextEdit="1"/>
          </p:cNvSpPr>
          <p:nvPr>
            <p:ph type="sldImg" idx="2"/>
          </p:nvPr>
        </p:nvSpPr>
        <p:spPr bwMode="auto">
          <a:xfrm>
            <a:off x="142875" y="768350"/>
            <a:ext cx="6818313" cy="3836988"/>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47738" y="4860925"/>
            <a:ext cx="5208587" cy="4605338"/>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5126" name="Rectangle 6"/>
          <p:cNvSpPr>
            <a:spLocks noGrp="1" noChangeArrowheads="1"/>
          </p:cNvSpPr>
          <p:nvPr>
            <p:ph type="ftr" sz="quarter" idx="4"/>
          </p:nvPr>
        </p:nvSpPr>
        <p:spPr bwMode="auto">
          <a:xfrm>
            <a:off x="0" y="9723438"/>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a:lnSpc>
                <a:spcPct val="100000"/>
              </a:lnSpc>
              <a:buFontTx/>
              <a:buNone/>
              <a:defRPr sz="1100"/>
            </a:lvl1pPr>
          </a:lstStyle>
          <a:p>
            <a:endParaRPr lang="nl-NL"/>
          </a:p>
        </p:txBody>
      </p:sp>
      <p:sp>
        <p:nvSpPr>
          <p:cNvPr id="5127" name="Rectangle 7"/>
          <p:cNvSpPr>
            <a:spLocks noGrp="1" noChangeArrowheads="1"/>
          </p:cNvSpPr>
          <p:nvPr>
            <p:ph type="sldNum" sz="quarter" idx="5"/>
          </p:nvPr>
        </p:nvSpPr>
        <p:spPr bwMode="auto">
          <a:xfrm>
            <a:off x="4025900" y="9723438"/>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a:lnSpc>
                <a:spcPct val="100000"/>
              </a:lnSpc>
              <a:buFontTx/>
              <a:buNone/>
              <a:defRPr sz="1100"/>
            </a:lvl1pPr>
          </a:lstStyle>
          <a:p>
            <a:fld id="{1238D735-0C1B-4265-A4E5-7248C54E80F2}" type="slidenum">
              <a:rPr lang="nl-NL"/>
              <a:pPr/>
              <a:t>‹nr.›</a:t>
            </a:fld>
            <a:endParaRPr lang="nl-NL"/>
          </a:p>
        </p:txBody>
      </p:sp>
    </p:spTree>
    <p:extLst>
      <p:ext uri="{BB962C8B-B14F-4D97-AF65-F5344CB8AC3E}">
        <p14:creationId xmlns:p14="http://schemas.microsoft.com/office/powerpoint/2010/main" val="2058709934"/>
      </p:ext>
    </p:extLst>
  </p:cSld>
  <p:clrMap bg1="lt1" tx1="dk1" bg2="lt2" tx2="dk2" accent1="accent1" accent2="accent2" accent3="accent3" accent4="accent4" accent5="accent5" accent6="accent6" hlink="hlink" folHlink="folHlink"/>
  <p:hf sldNum="0" hdr="0" dt="0"/>
  <p:notesStyle>
    <a:lvl1pPr algn="l" rtl="0" fontAlgn="base">
      <a:spcBef>
        <a:spcPct val="30000"/>
      </a:spcBef>
      <a:spcAft>
        <a:spcPct val="0"/>
      </a:spcAft>
      <a:defRPr sz="1000" kern="1200">
        <a:solidFill>
          <a:schemeClr val="tx1"/>
        </a:solidFill>
        <a:latin typeface="Arial" charset="0"/>
        <a:ea typeface="+mn-ea"/>
        <a:cs typeface="+mn-cs"/>
      </a:defRPr>
    </a:lvl1pPr>
    <a:lvl2pPr marL="457200" algn="l" rtl="0" fontAlgn="base">
      <a:spcBef>
        <a:spcPct val="30000"/>
      </a:spcBef>
      <a:spcAft>
        <a:spcPct val="0"/>
      </a:spcAft>
      <a:defRPr sz="1000" kern="1200">
        <a:solidFill>
          <a:schemeClr val="tx1"/>
        </a:solidFill>
        <a:latin typeface="Arial" charset="0"/>
        <a:ea typeface="+mn-ea"/>
        <a:cs typeface="+mn-cs"/>
      </a:defRPr>
    </a:lvl2pPr>
    <a:lvl3pPr marL="914400" algn="l" rtl="0" fontAlgn="base">
      <a:spcBef>
        <a:spcPct val="30000"/>
      </a:spcBef>
      <a:spcAft>
        <a:spcPct val="0"/>
      </a:spcAft>
      <a:defRPr sz="1000" kern="1200">
        <a:solidFill>
          <a:schemeClr val="tx1"/>
        </a:solidFill>
        <a:latin typeface="Arial" charset="0"/>
        <a:ea typeface="+mn-ea"/>
        <a:cs typeface="+mn-cs"/>
      </a:defRPr>
    </a:lvl3pPr>
    <a:lvl4pPr marL="1371600" algn="l" rtl="0" fontAlgn="base">
      <a:spcBef>
        <a:spcPct val="30000"/>
      </a:spcBef>
      <a:spcAft>
        <a:spcPct val="0"/>
      </a:spcAft>
      <a:defRPr sz="1000" kern="1200">
        <a:solidFill>
          <a:schemeClr val="tx1"/>
        </a:solidFill>
        <a:latin typeface="Arial" charset="0"/>
        <a:ea typeface="+mn-ea"/>
        <a:cs typeface="+mn-cs"/>
      </a:defRPr>
    </a:lvl4pPr>
    <a:lvl5pPr marL="1828800" algn="l" rtl="0" fontAlgn="base">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oorblad">
    <p:bg>
      <p:bgPr>
        <a:solidFill>
          <a:schemeClr val="tx2"/>
        </a:solidFill>
        <a:effectLst/>
      </p:bgPr>
    </p:bg>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9AB83F59-FA6E-4869-96BE-7D3C417398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85992" y="665496"/>
            <a:ext cx="6582277" cy="810009"/>
          </a:xfrm>
          <a:prstGeom prst="rect">
            <a:avLst/>
          </a:prstGeom>
        </p:spPr>
      </p:pic>
      <p:pic>
        <p:nvPicPr>
          <p:cNvPr id="15" name="Graphic 14">
            <a:extLst>
              <a:ext uri="{FF2B5EF4-FFF2-40B4-BE49-F238E27FC236}">
                <a16:creationId xmlns:a16="http://schemas.microsoft.com/office/drawing/2014/main" id="{869FCAE7-C085-456B-BEA9-39666F2D355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594141" y="514091"/>
            <a:ext cx="9048751" cy="2971800"/>
          </a:xfrm>
          <a:prstGeom prst="rect">
            <a:avLst/>
          </a:prstGeom>
        </p:spPr>
      </p:pic>
      <p:pic>
        <p:nvPicPr>
          <p:cNvPr id="14" name="Graphic 13">
            <a:extLst>
              <a:ext uri="{FF2B5EF4-FFF2-40B4-BE49-F238E27FC236}">
                <a16:creationId xmlns:a16="http://schemas.microsoft.com/office/drawing/2014/main" id="{AFB654ED-A93A-40CF-8090-7E69E043FCD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785942" y="2647638"/>
            <a:ext cx="5972175" cy="1961388"/>
          </a:xfrm>
          <a:prstGeom prst="rect">
            <a:avLst/>
          </a:prstGeom>
        </p:spPr>
      </p:pic>
      <p:pic>
        <p:nvPicPr>
          <p:cNvPr id="13" name="Graphic 12">
            <a:extLst>
              <a:ext uri="{FF2B5EF4-FFF2-40B4-BE49-F238E27FC236}">
                <a16:creationId xmlns:a16="http://schemas.microsoft.com/office/drawing/2014/main" id="{4D428732-0E0A-4126-BD3E-40627995B2F4}"/>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2045955" y="6270212"/>
            <a:ext cx="1175576" cy="1175576"/>
          </a:xfrm>
          <a:prstGeom prst="rect">
            <a:avLst/>
          </a:prstGeom>
        </p:spPr>
      </p:pic>
      <p:pic>
        <p:nvPicPr>
          <p:cNvPr id="8" name="Graphic 7">
            <a:extLst>
              <a:ext uri="{FF2B5EF4-FFF2-40B4-BE49-F238E27FC236}">
                <a16:creationId xmlns:a16="http://schemas.microsoft.com/office/drawing/2014/main" id="{A2C0D992-CF71-401C-BB9F-3D7DE94C6B82}"/>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706030" y="5491994"/>
            <a:ext cx="3072239" cy="907041"/>
          </a:xfrm>
          <a:prstGeom prst="rect">
            <a:avLst/>
          </a:prstGeom>
        </p:spPr>
      </p:pic>
    </p:spTree>
    <p:extLst>
      <p:ext uri="{BB962C8B-B14F-4D97-AF65-F5344CB8AC3E}">
        <p14:creationId xmlns:p14="http://schemas.microsoft.com/office/powerpoint/2010/main" val="557732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slide hoofdstuk GE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D641AA-C881-49D8-BEC8-0FACD3BE4C79}"/>
              </a:ext>
            </a:extLst>
          </p:cNvPr>
          <p:cNvSpPr>
            <a:spLocks noGrp="1"/>
          </p:cNvSpPr>
          <p:nvPr>
            <p:ph type="title"/>
          </p:nvPr>
        </p:nvSpPr>
        <p:spPr>
          <a:xfrm>
            <a:off x="838200" y="1216227"/>
            <a:ext cx="10515600" cy="609398"/>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DBC3A65-3C8C-4DA0-83BA-4F6ABAC13BBD}"/>
              </a:ext>
            </a:extLst>
          </p:cNvPr>
          <p:cNvSpPr>
            <a:spLocks noGrp="1"/>
          </p:cNvSpPr>
          <p:nvPr>
            <p:ph sz="half" idx="1" hasCustomPrompt="1"/>
          </p:nvPr>
        </p:nvSpPr>
        <p:spPr>
          <a:xfrm>
            <a:off x="838200" y="2258989"/>
            <a:ext cx="5181600" cy="3330601"/>
          </a:xfrm>
        </p:spPr>
        <p:txBody>
          <a:bodyPr/>
          <a:lstStyle>
            <a:lvl1pPr>
              <a:buNone/>
              <a:defRPr/>
            </a:lvl1pPr>
            <a:lvl2pPr>
              <a:buNone/>
              <a:defRPr/>
            </a:lvl2pPr>
            <a:lvl3pPr>
              <a:buNone/>
              <a:defRPr/>
            </a:lvl3pPr>
            <a:lvl4pPr>
              <a:buNone/>
              <a:defRPr/>
            </a:lvl4pPr>
            <a:lvl5pPr>
              <a:buNone/>
              <a:defRPr/>
            </a:lvl5pPr>
          </a:lstStyle>
          <a:p>
            <a:pPr lvl="0"/>
            <a:r>
              <a:rPr lang="nl-NL"/>
              <a:t>Introductietekst</a:t>
            </a:r>
          </a:p>
        </p:txBody>
      </p:sp>
      <p:sp>
        <p:nvSpPr>
          <p:cNvPr id="4" name="Tijdelijke aanduiding voor inhoud 3">
            <a:extLst>
              <a:ext uri="{FF2B5EF4-FFF2-40B4-BE49-F238E27FC236}">
                <a16:creationId xmlns:a16="http://schemas.microsoft.com/office/drawing/2014/main" id="{AE569A0D-E965-4C61-8BA1-7029D743B757}"/>
              </a:ext>
            </a:extLst>
          </p:cNvPr>
          <p:cNvSpPr>
            <a:spLocks noGrp="1"/>
          </p:cNvSpPr>
          <p:nvPr>
            <p:ph sz="half" idx="2" hasCustomPrompt="1"/>
          </p:nvPr>
        </p:nvSpPr>
        <p:spPr>
          <a:xfrm>
            <a:off x="6172200" y="2258986"/>
            <a:ext cx="5181600" cy="3330602"/>
          </a:xfrm>
          <a:solidFill>
            <a:schemeClr val="accent3">
              <a:alpha val="20000"/>
            </a:schemeClr>
          </a:solidFill>
        </p:spPr>
        <p:txBody>
          <a:bodyPr lIns="360000" tIns="360000" rIns="360000" bIns="360000"/>
          <a:lstStyle>
            <a:lvl1pPr>
              <a:buClr>
                <a:schemeClr val="accent3"/>
              </a:buClr>
              <a:buFont typeface="Wingdings" panose="05000000000000000000" pitchFamily="2" charset="2"/>
              <a:buChar char="§"/>
              <a:defRPr sz="1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a:t>Kadertekst opsomming 1</a:t>
            </a:r>
          </a:p>
          <a:p>
            <a:pPr lvl="0"/>
            <a:r>
              <a:rPr lang="nl-NL"/>
              <a:t>Kadertekst opsomming 2 </a:t>
            </a:r>
          </a:p>
          <a:p>
            <a:pPr lvl="0"/>
            <a:r>
              <a:rPr lang="nl-NL"/>
              <a:t>Kadertekst opsomming met meer teksten</a:t>
            </a:r>
          </a:p>
        </p:txBody>
      </p:sp>
      <p:sp>
        <p:nvSpPr>
          <p:cNvPr id="6" name="Tijdelijke aanduiding voor voettekst 5">
            <a:extLst>
              <a:ext uri="{FF2B5EF4-FFF2-40B4-BE49-F238E27FC236}">
                <a16:creationId xmlns:a16="http://schemas.microsoft.com/office/drawing/2014/main" id="{79F7A032-7D1D-4457-B423-48C28B7E41A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Tijdelijke aanduiding voor dianummer 6">
            <a:extLst>
              <a:ext uri="{FF2B5EF4-FFF2-40B4-BE49-F238E27FC236}">
                <a16:creationId xmlns:a16="http://schemas.microsoft.com/office/drawing/2014/main" id="{819A7DA6-9D1B-4DAE-99D1-FDE531CD0071}"/>
              </a:ext>
            </a:extLst>
          </p:cNvPr>
          <p:cNvSpPr>
            <a:spLocks noGrp="1"/>
          </p:cNvSpPr>
          <p:nvPr>
            <p:ph type="sldNum" sz="quarter" idx="12"/>
          </p:nvPr>
        </p:nvSpPr>
        <p:spPr>
          <a:xfrm>
            <a:off x="8610600" y="6446579"/>
            <a:ext cx="2743200" cy="184666"/>
          </a:xfrm>
          <a:prstGeom prst="rect">
            <a:avLst/>
          </a:prstGeom>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8" name="Tijdelijke aanduiding voor afbeelding 8">
            <a:extLst>
              <a:ext uri="{FF2B5EF4-FFF2-40B4-BE49-F238E27FC236}">
                <a16:creationId xmlns:a16="http://schemas.microsoft.com/office/drawing/2014/main" id="{D0507507-CA53-4F7F-9BF8-3FE5E6AF3C4F}"/>
              </a:ext>
            </a:extLst>
          </p:cNvPr>
          <p:cNvSpPr>
            <a:spLocks noGrp="1"/>
          </p:cNvSpPr>
          <p:nvPr>
            <p:ph type="pic" sz="quarter" idx="13" hasCustomPrompt="1"/>
          </p:nvPr>
        </p:nvSpPr>
        <p:spPr>
          <a:xfrm>
            <a:off x="7946" y="1268412"/>
            <a:ext cx="155935" cy="4321176"/>
          </a:xfrm>
          <a:prstGeom prst="rect">
            <a:avLst/>
          </a:prstGeom>
          <a:solidFill>
            <a:schemeClr val="accent3"/>
          </a:solidFill>
        </p:spPr>
        <p:txBody>
          <a:bodyPr/>
          <a:lstStyle>
            <a:lvl1pPr>
              <a:buNone/>
              <a:defRPr sz="100"/>
            </a:lvl1pPr>
          </a:lstStyle>
          <a:p>
            <a:r>
              <a:rPr lang="nl-NL"/>
              <a:t>-</a:t>
            </a:r>
          </a:p>
        </p:txBody>
      </p:sp>
      <p:sp>
        <p:nvSpPr>
          <p:cNvPr id="10" name="Tijdelijke aanduiding voor tekst 9">
            <a:extLst>
              <a:ext uri="{FF2B5EF4-FFF2-40B4-BE49-F238E27FC236}">
                <a16:creationId xmlns:a16="http://schemas.microsoft.com/office/drawing/2014/main" id="{0EE9048B-762A-4A4E-9EF3-972D5CA54024}"/>
              </a:ext>
            </a:extLst>
          </p:cNvPr>
          <p:cNvSpPr>
            <a:spLocks noGrp="1"/>
          </p:cNvSpPr>
          <p:nvPr>
            <p:ph type="body" sz="quarter" idx="14" hasCustomPrompt="1"/>
          </p:nvPr>
        </p:nvSpPr>
        <p:spPr>
          <a:xfrm>
            <a:off x="838200" y="549277"/>
            <a:ext cx="3097213" cy="269875"/>
          </a:xfrm>
        </p:spPr>
        <p:txBody>
          <a:bodyPr/>
          <a:lstStyle>
            <a:lvl1pPr>
              <a:buNone/>
              <a:defRPr sz="1500">
                <a:solidFill>
                  <a:schemeClr val="accent3"/>
                </a:solidFill>
              </a:defRPr>
            </a:lvl1pPr>
          </a:lstStyle>
          <a:p>
            <a:pPr lvl="0"/>
            <a:r>
              <a:rPr lang="nl-NL" err="1"/>
              <a:t>chapeautitel</a:t>
            </a:r>
            <a:endParaRPr lang="nl-NL"/>
          </a:p>
        </p:txBody>
      </p:sp>
      <p:sp>
        <p:nvSpPr>
          <p:cNvPr id="9" name="Tijdelijke aanduiding voor afbeelding 10">
            <a:extLst>
              <a:ext uri="{FF2B5EF4-FFF2-40B4-BE49-F238E27FC236}">
                <a16:creationId xmlns:a16="http://schemas.microsoft.com/office/drawing/2014/main" id="{5A1DBB82-7E95-434B-87C7-A414E5D6338C}"/>
              </a:ext>
            </a:extLst>
          </p:cNvPr>
          <p:cNvSpPr>
            <a:spLocks noGrp="1" noChangeAspect="1"/>
          </p:cNvSpPr>
          <p:nvPr>
            <p:ph type="pic" sz="quarter" idx="15" hasCustomPrompt="1"/>
          </p:nvPr>
        </p:nvSpPr>
        <p:spPr>
          <a:xfrm>
            <a:off x="9861307" y="1216229"/>
            <a:ext cx="1752357" cy="1699961"/>
          </a:xfrm>
          <a:blipFill>
            <a:blip r:embed="rId2"/>
            <a:stretch>
              <a:fillRect/>
            </a:stretch>
          </a:blipFill>
        </p:spPr>
        <p:txBody>
          <a:bodyPr/>
          <a:lstStyle>
            <a:lvl1pPr>
              <a:buNone/>
              <a:defRPr sz="3600"/>
            </a:lvl1pPr>
          </a:lstStyle>
          <a:p>
            <a:r>
              <a:rPr lang="nl-NL"/>
              <a:t> </a:t>
            </a:r>
          </a:p>
        </p:txBody>
      </p:sp>
    </p:spTree>
    <p:extLst>
      <p:ext uri="{BB962C8B-B14F-4D97-AF65-F5344CB8AC3E}">
        <p14:creationId xmlns:p14="http://schemas.microsoft.com/office/powerpoint/2010/main" val="2791899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ontentslide hoofdstuk GRO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D641AA-C881-49D8-BEC8-0FACD3BE4C79}"/>
              </a:ext>
            </a:extLst>
          </p:cNvPr>
          <p:cNvSpPr>
            <a:spLocks noGrp="1"/>
          </p:cNvSpPr>
          <p:nvPr>
            <p:ph type="title"/>
          </p:nvPr>
        </p:nvSpPr>
        <p:spPr>
          <a:xfrm>
            <a:off x="838200" y="1216227"/>
            <a:ext cx="10515600" cy="609398"/>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DBC3A65-3C8C-4DA0-83BA-4F6ABAC13BBD}"/>
              </a:ext>
            </a:extLst>
          </p:cNvPr>
          <p:cNvSpPr>
            <a:spLocks noGrp="1"/>
          </p:cNvSpPr>
          <p:nvPr>
            <p:ph sz="half" idx="1" hasCustomPrompt="1"/>
          </p:nvPr>
        </p:nvSpPr>
        <p:spPr>
          <a:xfrm>
            <a:off x="838200" y="2258989"/>
            <a:ext cx="5181600" cy="3330601"/>
          </a:xfrm>
        </p:spPr>
        <p:txBody>
          <a:bodyPr/>
          <a:lstStyle>
            <a:lvl1pPr>
              <a:buNone/>
              <a:defRPr/>
            </a:lvl1pPr>
            <a:lvl2pPr>
              <a:buNone/>
              <a:defRPr/>
            </a:lvl2pPr>
            <a:lvl3pPr>
              <a:buNone/>
              <a:defRPr/>
            </a:lvl3pPr>
            <a:lvl4pPr>
              <a:buNone/>
              <a:defRPr/>
            </a:lvl4pPr>
            <a:lvl5pPr>
              <a:buNone/>
              <a:defRPr/>
            </a:lvl5pPr>
          </a:lstStyle>
          <a:p>
            <a:pPr lvl="0"/>
            <a:r>
              <a:rPr lang="nl-NL"/>
              <a:t>Introductietekst</a:t>
            </a:r>
          </a:p>
        </p:txBody>
      </p:sp>
      <p:sp>
        <p:nvSpPr>
          <p:cNvPr id="4" name="Tijdelijke aanduiding voor inhoud 3">
            <a:extLst>
              <a:ext uri="{FF2B5EF4-FFF2-40B4-BE49-F238E27FC236}">
                <a16:creationId xmlns:a16="http://schemas.microsoft.com/office/drawing/2014/main" id="{AE569A0D-E965-4C61-8BA1-7029D743B757}"/>
              </a:ext>
            </a:extLst>
          </p:cNvPr>
          <p:cNvSpPr>
            <a:spLocks noGrp="1"/>
          </p:cNvSpPr>
          <p:nvPr>
            <p:ph sz="half" idx="2" hasCustomPrompt="1"/>
          </p:nvPr>
        </p:nvSpPr>
        <p:spPr>
          <a:xfrm>
            <a:off x="6172200" y="2258986"/>
            <a:ext cx="5181600" cy="3330602"/>
          </a:xfrm>
          <a:solidFill>
            <a:schemeClr val="accent6">
              <a:alpha val="20000"/>
            </a:schemeClr>
          </a:solidFill>
        </p:spPr>
        <p:txBody>
          <a:bodyPr lIns="360000" tIns="360000" rIns="360000" bIns="360000"/>
          <a:lstStyle>
            <a:lvl1pPr>
              <a:buClr>
                <a:schemeClr val="accent6"/>
              </a:buClr>
              <a:buFont typeface="Wingdings" panose="05000000000000000000" pitchFamily="2" charset="2"/>
              <a:buChar char="§"/>
              <a:defRPr sz="1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a:t>Kadertekst opsomming 1</a:t>
            </a:r>
          </a:p>
          <a:p>
            <a:pPr lvl="0"/>
            <a:r>
              <a:rPr lang="nl-NL"/>
              <a:t>Kadertekst opsomming 2 </a:t>
            </a:r>
          </a:p>
          <a:p>
            <a:pPr lvl="0"/>
            <a:r>
              <a:rPr lang="nl-NL"/>
              <a:t>Kadertekst opsomming met meer teksten</a:t>
            </a:r>
          </a:p>
        </p:txBody>
      </p:sp>
      <p:sp>
        <p:nvSpPr>
          <p:cNvPr id="6" name="Tijdelijke aanduiding voor voettekst 5">
            <a:extLst>
              <a:ext uri="{FF2B5EF4-FFF2-40B4-BE49-F238E27FC236}">
                <a16:creationId xmlns:a16="http://schemas.microsoft.com/office/drawing/2014/main" id="{79F7A032-7D1D-4457-B423-48C28B7E41A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Tijdelijke aanduiding voor dianummer 6">
            <a:extLst>
              <a:ext uri="{FF2B5EF4-FFF2-40B4-BE49-F238E27FC236}">
                <a16:creationId xmlns:a16="http://schemas.microsoft.com/office/drawing/2014/main" id="{819A7DA6-9D1B-4DAE-99D1-FDE531CD0071}"/>
              </a:ext>
            </a:extLst>
          </p:cNvPr>
          <p:cNvSpPr>
            <a:spLocks noGrp="1"/>
          </p:cNvSpPr>
          <p:nvPr>
            <p:ph type="sldNum" sz="quarter" idx="12"/>
          </p:nvPr>
        </p:nvSpPr>
        <p:spPr>
          <a:xfrm>
            <a:off x="8610600" y="6446579"/>
            <a:ext cx="2743200" cy="184666"/>
          </a:xfrm>
          <a:prstGeom prst="rect">
            <a:avLst/>
          </a:prstGeom>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8" name="Tijdelijke aanduiding voor afbeelding 8">
            <a:extLst>
              <a:ext uri="{FF2B5EF4-FFF2-40B4-BE49-F238E27FC236}">
                <a16:creationId xmlns:a16="http://schemas.microsoft.com/office/drawing/2014/main" id="{D0507507-CA53-4F7F-9BF8-3FE5E6AF3C4F}"/>
              </a:ext>
            </a:extLst>
          </p:cNvPr>
          <p:cNvSpPr>
            <a:spLocks noGrp="1"/>
          </p:cNvSpPr>
          <p:nvPr>
            <p:ph type="pic" sz="quarter" idx="13" hasCustomPrompt="1"/>
          </p:nvPr>
        </p:nvSpPr>
        <p:spPr>
          <a:xfrm>
            <a:off x="7946" y="1268412"/>
            <a:ext cx="155935" cy="4321176"/>
          </a:xfrm>
          <a:prstGeom prst="rect">
            <a:avLst/>
          </a:prstGeom>
          <a:solidFill>
            <a:schemeClr val="accent6"/>
          </a:solidFill>
        </p:spPr>
        <p:txBody>
          <a:bodyPr/>
          <a:lstStyle>
            <a:lvl1pPr>
              <a:buNone/>
              <a:defRPr sz="100"/>
            </a:lvl1pPr>
          </a:lstStyle>
          <a:p>
            <a:r>
              <a:rPr lang="nl-NL"/>
              <a:t>-</a:t>
            </a:r>
          </a:p>
        </p:txBody>
      </p:sp>
      <p:sp>
        <p:nvSpPr>
          <p:cNvPr id="10" name="Tijdelijke aanduiding voor tekst 9">
            <a:extLst>
              <a:ext uri="{FF2B5EF4-FFF2-40B4-BE49-F238E27FC236}">
                <a16:creationId xmlns:a16="http://schemas.microsoft.com/office/drawing/2014/main" id="{0EE9048B-762A-4A4E-9EF3-972D5CA54024}"/>
              </a:ext>
            </a:extLst>
          </p:cNvPr>
          <p:cNvSpPr>
            <a:spLocks noGrp="1"/>
          </p:cNvSpPr>
          <p:nvPr>
            <p:ph type="body" sz="quarter" idx="14" hasCustomPrompt="1"/>
          </p:nvPr>
        </p:nvSpPr>
        <p:spPr>
          <a:xfrm>
            <a:off x="838200" y="549277"/>
            <a:ext cx="3097213" cy="269875"/>
          </a:xfrm>
        </p:spPr>
        <p:txBody>
          <a:bodyPr/>
          <a:lstStyle>
            <a:lvl1pPr>
              <a:buNone/>
              <a:defRPr sz="1500">
                <a:solidFill>
                  <a:schemeClr val="accent6"/>
                </a:solidFill>
              </a:defRPr>
            </a:lvl1pPr>
          </a:lstStyle>
          <a:p>
            <a:pPr lvl="0"/>
            <a:r>
              <a:rPr lang="nl-NL" err="1"/>
              <a:t>chapeautitel</a:t>
            </a:r>
            <a:endParaRPr lang="nl-NL"/>
          </a:p>
        </p:txBody>
      </p:sp>
      <p:sp>
        <p:nvSpPr>
          <p:cNvPr id="9" name="Tijdelijke aanduiding voor afbeelding 10">
            <a:extLst>
              <a:ext uri="{FF2B5EF4-FFF2-40B4-BE49-F238E27FC236}">
                <a16:creationId xmlns:a16="http://schemas.microsoft.com/office/drawing/2014/main" id="{F1A4FBD8-3474-4895-86E7-8F4F47B9C3CB}"/>
              </a:ext>
            </a:extLst>
          </p:cNvPr>
          <p:cNvSpPr>
            <a:spLocks noGrp="1" noChangeAspect="1"/>
          </p:cNvSpPr>
          <p:nvPr>
            <p:ph type="pic" sz="quarter" idx="15" hasCustomPrompt="1"/>
          </p:nvPr>
        </p:nvSpPr>
        <p:spPr>
          <a:xfrm>
            <a:off x="9861307" y="1216229"/>
            <a:ext cx="1752357" cy="1699961"/>
          </a:xfrm>
          <a:blipFill>
            <a:blip r:embed="rId2"/>
            <a:stretch>
              <a:fillRect/>
            </a:stretch>
          </a:blipFill>
        </p:spPr>
        <p:txBody>
          <a:bodyPr/>
          <a:lstStyle>
            <a:lvl1pPr>
              <a:buNone/>
              <a:defRPr sz="3600"/>
            </a:lvl1pPr>
          </a:lstStyle>
          <a:p>
            <a:r>
              <a:rPr lang="nl-NL"/>
              <a:t> </a:t>
            </a:r>
          </a:p>
        </p:txBody>
      </p:sp>
    </p:spTree>
    <p:extLst>
      <p:ext uri="{BB962C8B-B14F-4D97-AF65-F5344CB8AC3E}">
        <p14:creationId xmlns:p14="http://schemas.microsoft.com/office/powerpoint/2010/main" val="3445707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slide 1 kolo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1FEAD2-0C21-4B71-A142-7B61147DF593}"/>
              </a:ext>
            </a:extLst>
          </p:cNvPr>
          <p:cNvSpPr>
            <a:spLocks noGrp="1"/>
          </p:cNvSpPr>
          <p:nvPr>
            <p:ph type="title"/>
          </p:nvPr>
        </p:nvSpPr>
        <p:spPr/>
        <p:txBody>
          <a:bodyPr anchor="t" anchorCtr="0"/>
          <a:lstStyle/>
          <a:p>
            <a:r>
              <a:rPr lang="nl-NL"/>
              <a:t>Klik om stijl te bewerken</a:t>
            </a:r>
          </a:p>
        </p:txBody>
      </p:sp>
      <p:sp>
        <p:nvSpPr>
          <p:cNvPr id="3" name="Tijdelijke aanduiding voor inhoud 2">
            <a:extLst>
              <a:ext uri="{FF2B5EF4-FFF2-40B4-BE49-F238E27FC236}">
                <a16:creationId xmlns:a16="http://schemas.microsoft.com/office/drawing/2014/main" id="{B93106BE-086E-4563-B0EB-9B360F686E8F}"/>
              </a:ext>
            </a:extLst>
          </p:cNvPr>
          <p:cNvSpPr>
            <a:spLocks noGrp="1"/>
          </p:cNvSpPr>
          <p:nvPr>
            <p:ph idx="1"/>
          </p:nvPr>
        </p:nvSpPr>
        <p:spPr>
          <a:xfrm>
            <a:off x="838200" y="1825626"/>
            <a:ext cx="10515600" cy="1181606"/>
          </a:xfrm>
        </p:spPr>
        <p:txBody>
          <a:bodyPr>
            <a:sp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a:extLst>
              <a:ext uri="{FF2B5EF4-FFF2-40B4-BE49-F238E27FC236}">
                <a16:creationId xmlns:a16="http://schemas.microsoft.com/office/drawing/2014/main" id="{998ECF0A-BB9D-41FD-A732-0CE7A633DDF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Tijdelijke aanduiding voor dianummer 5">
            <a:extLst>
              <a:ext uri="{FF2B5EF4-FFF2-40B4-BE49-F238E27FC236}">
                <a16:creationId xmlns:a16="http://schemas.microsoft.com/office/drawing/2014/main" id="{E4791FFE-0055-4970-A3A5-3E7E7E254589}"/>
              </a:ext>
            </a:extLst>
          </p:cNvPr>
          <p:cNvSpPr>
            <a:spLocks noGrp="1"/>
          </p:cNvSpPr>
          <p:nvPr>
            <p:ph type="sldNum" sz="quarter" idx="4"/>
          </p:nvPr>
        </p:nvSpPr>
        <p:spPr>
          <a:xfrm>
            <a:off x="8610600" y="6446579"/>
            <a:ext cx="2743200" cy="184666"/>
          </a:xfrm>
          <a:prstGeom prst="rect">
            <a:avLst/>
          </a:prstGeom>
        </p:spPr>
        <p:txBody>
          <a:bodyPr vert="horz" lIns="0" tIns="0" rIns="0" bIns="0" rtlCol="0" anchor="ctr">
            <a:noAutofit/>
          </a:bodyPr>
          <a:lstStyle>
            <a:lvl1pPr algn="r">
              <a:defRPr sz="900">
                <a:solidFill>
                  <a:schemeClr val="tx1"/>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2272802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Contentslide 2 kolomm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D641AA-C881-49D8-BEC8-0FACD3BE4C7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DBC3A65-3C8C-4DA0-83BA-4F6ABAC13BB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E569A0D-E965-4C61-8BA1-7029D743B75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79F7A032-7D1D-4457-B423-48C28B7E41A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8" name="Tijdelijke aanduiding voor dianummer 5">
            <a:extLst>
              <a:ext uri="{FF2B5EF4-FFF2-40B4-BE49-F238E27FC236}">
                <a16:creationId xmlns:a16="http://schemas.microsoft.com/office/drawing/2014/main" id="{0AD473B7-4F5C-4DC3-BBDB-30765D952A02}"/>
              </a:ext>
            </a:extLst>
          </p:cNvPr>
          <p:cNvSpPr>
            <a:spLocks noGrp="1"/>
          </p:cNvSpPr>
          <p:nvPr>
            <p:ph type="sldNum" sz="quarter" idx="4"/>
          </p:nvPr>
        </p:nvSpPr>
        <p:spPr>
          <a:xfrm>
            <a:off x="8610600" y="6446579"/>
            <a:ext cx="2743200" cy="184666"/>
          </a:xfrm>
          <a:prstGeom prst="rect">
            <a:avLst/>
          </a:prstGeom>
        </p:spPr>
        <p:txBody>
          <a:bodyPr vert="horz" lIns="0" tIns="0" rIns="0" bIns="0" rtlCol="0" anchor="ctr">
            <a:noAutofit/>
          </a:bodyPr>
          <a:lstStyle>
            <a:lvl1pPr algn="r">
              <a:defRPr sz="900">
                <a:solidFill>
                  <a:schemeClr val="tx1"/>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799515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361625547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283036207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118300702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Slide Number Placeholder 6"/>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1461095788"/>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4/22/2026</a:t>
            </a:fld>
            <a:endParaRPr lang="en-US"/>
          </a:p>
        </p:txBody>
      </p:sp>
      <p:sp>
        <p:nvSpPr>
          <p:cNvPr id="8" name="Footer Placeholder 7"/>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9" name="Slide Number Placeholder 8"/>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385192811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4/22/2026</a:t>
            </a:fld>
            <a:endParaRPr lang="en-US"/>
          </a:p>
        </p:txBody>
      </p:sp>
      <p:sp>
        <p:nvSpPr>
          <p:cNvPr id="4" name="Footer Placeholder 3"/>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5" name="Slide Number Placeholder 4"/>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145840687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tx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8EC771-E549-434A-957C-A4BA643E720D}"/>
              </a:ext>
            </a:extLst>
          </p:cNvPr>
          <p:cNvSpPr>
            <a:spLocks noGrp="1"/>
          </p:cNvSpPr>
          <p:nvPr>
            <p:ph type="ctrTitle" hasCustomPrompt="1"/>
          </p:nvPr>
        </p:nvSpPr>
        <p:spPr>
          <a:xfrm>
            <a:off x="965943" y="2348989"/>
            <a:ext cx="9144000" cy="623248"/>
          </a:xfrm>
          <a:prstGeom prst="rect">
            <a:avLst/>
          </a:prstGeom>
        </p:spPr>
        <p:txBody>
          <a:bodyPr lIns="0" tIns="0" rIns="0" bIns="0" anchor="t" anchorCtr="0">
            <a:spAutoFit/>
          </a:bodyPr>
          <a:lstStyle>
            <a:lvl1pPr algn="l">
              <a:defRPr sz="4500">
                <a:solidFill>
                  <a:schemeClr val="bg1"/>
                </a:solidFill>
              </a:defRPr>
            </a:lvl1pPr>
          </a:lstStyle>
          <a:p>
            <a:r>
              <a:rPr lang="nl-NL"/>
              <a:t>Waardenvol huurdersbeleid</a:t>
            </a:r>
          </a:p>
        </p:txBody>
      </p:sp>
      <p:sp>
        <p:nvSpPr>
          <p:cNvPr id="3" name="Ondertitel 2">
            <a:extLst>
              <a:ext uri="{FF2B5EF4-FFF2-40B4-BE49-F238E27FC236}">
                <a16:creationId xmlns:a16="http://schemas.microsoft.com/office/drawing/2014/main" id="{CBBFB12C-33FD-4BBD-8E8F-964AA251BB84}"/>
              </a:ext>
            </a:extLst>
          </p:cNvPr>
          <p:cNvSpPr>
            <a:spLocks noGrp="1"/>
          </p:cNvSpPr>
          <p:nvPr>
            <p:ph type="subTitle" idx="1" hasCustomPrompt="1"/>
          </p:nvPr>
        </p:nvSpPr>
        <p:spPr>
          <a:xfrm>
            <a:off x="1055944" y="5319023"/>
            <a:ext cx="9144000" cy="249299"/>
          </a:xfrm>
          <a:prstGeom prst="rect">
            <a:avLst/>
          </a:prstGeom>
        </p:spPr>
        <p:txBody>
          <a:bodyPr lIns="0" tIns="0" rIns="0" bIns="0" anchor="t" anchorCtr="0">
            <a:spAutoFit/>
          </a:bodyPr>
          <a:lstStyle>
            <a:lvl1pPr marL="0" indent="0" algn="l">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Enquete Huurderspanel</a:t>
            </a:r>
          </a:p>
        </p:txBody>
      </p:sp>
      <p:pic>
        <p:nvPicPr>
          <p:cNvPr id="11" name="Afbeelding 10">
            <a:extLst>
              <a:ext uri="{FF2B5EF4-FFF2-40B4-BE49-F238E27FC236}">
                <a16:creationId xmlns:a16="http://schemas.microsoft.com/office/drawing/2014/main" id="{9AB83F59-FA6E-4869-96BE-7D3C417398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76012" y="818973"/>
            <a:ext cx="4752003" cy="584777"/>
          </a:xfrm>
          <a:prstGeom prst="rect">
            <a:avLst/>
          </a:prstGeom>
        </p:spPr>
      </p:pic>
    </p:spTree>
    <p:extLst>
      <p:ext uri="{BB962C8B-B14F-4D97-AF65-F5344CB8AC3E}">
        <p14:creationId xmlns:p14="http://schemas.microsoft.com/office/powerpoint/2010/main" val="3022147134"/>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4/22/2026</a:t>
            </a:fld>
            <a:endParaRPr lang="en-US"/>
          </a:p>
        </p:txBody>
      </p:sp>
      <p:sp>
        <p:nvSpPr>
          <p:cNvPr id="3" name="Footer Placeholder 2"/>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4" name="Slide Number Placeholder 3"/>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422021342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Slide Number Placeholder 6"/>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3528611973"/>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4/22/2026</a:t>
            </a:fld>
            <a:endParaRPr lang="en-US"/>
          </a:p>
        </p:txBody>
      </p:sp>
      <p:sp>
        <p:nvSpPr>
          <p:cNvPr id="6" name="Footer Placeholder 5"/>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Slide Number Placeholder 6"/>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1334148482"/>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3217289301"/>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4/22/2026</a:t>
            </a:fld>
            <a:endParaRPr lang="en-US"/>
          </a:p>
        </p:txBody>
      </p:sp>
      <p:sp>
        <p:nvSpPr>
          <p:cNvPr id="5" name="Footer Placeholder 4"/>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145738331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hoofdstuk BLAUW">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19319762-9D16-4593-8A45-F17ADFB70F1E}"/>
              </a:ext>
            </a:extLst>
          </p:cNvPr>
          <p:cNvSpPr>
            <a:spLocks noGrp="1"/>
          </p:cNvSpPr>
          <p:nvPr>
            <p:ph type="pic" sz="quarter" idx="14" hasCustomPrompt="1"/>
          </p:nvPr>
        </p:nvSpPr>
        <p:spPr>
          <a:xfrm>
            <a:off x="-744076" y="0"/>
            <a:ext cx="5375992" cy="6858000"/>
          </a:xfrm>
          <a:blipFill>
            <a:blip r:embed="rId2"/>
            <a:stretch>
              <a:fillRect/>
            </a:stretch>
          </a:blipFill>
        </p:spPr>
        <p:txBody>
          <a:bodyPr/>
          <a:lstStyle>
            <a:lvl1pPr>
              <a:buNone/>
              <a:defRPr/>
            </a:lvl1pPr>
          </a:lstStyle>
          <a:p>
            <a:r>
              <a:rPr lang="nl-NL"/>
              <a:t> </a:t>
            </a:r>
          </a:p>
        </p:txBody>
      </p:sp>
      <p:sp>
        <p:nvSpPr>
          <p:cNvPr id="19" name="Tijdelijke aanduiding voor afbeelding 18">
            <a:extLst>
              <a:ext uri="{FF2B5EF4-FFF2-40B4-BE49-F238E27FC236}">
                <a16:creationId xmlns:a16="http://schemas.microsoft.com/office/drawing/2014/main" id="{139689E8-5D4A-49BC-BEC3-C61A3A238D83}"/>
              </a:ext>
            </a:extLst>
          </p:cNvPr>
          <p:cNvSpPr>
            <a:spLocks noGrp="1"/>
          </p:cNvSpPr>
          <p:nvPr>
            <p:ph type="pic" sz="quarter" idx="15" hasCustomPrompt="1"/>
          </p:nvPr>
        </p:nvSpPr>
        <p:spPr>
          <a:xfrm>
            <a:off x="2" y="0"/>
            <a:ext cx="12184063" cy="6858000"/>
          </a:xfrm>
        </p:spPr>
        <p:txBody>
          <a:bodyPr anchor="ctr"/>
          <a:lstStyle>
            <a:lvl1pPr algn="ctr">
              <a:buNone/>
              <a:defRPr/>
            </a:lvl1pPr>
          </a:lstStyle>
          <a:p>
            <a:r>
              <a:rPr lang="nl-NL"/>
              <a:t>Klik hier om een</a:t>
            </a:r>
          </a:p>
          <a:p>
            <a:r>
              <a:rPr lang="nl-NL"/>
              <a:t>foto in te voegen</a:t>
            </a:r>
          </a:p>
        </p:txBody>
      </p:sp>
      <p:sp>
        <p:nvSpPr>
          <p:cNvPr id="5" name="Tijdelijke aanduiding voor dianummer 4">
            <a:extLst>
              <a:ext uri="{FF2B5EF4-FFF2-40B4-BE49-F238E27FC236}">
                <a16:creationId xmlns:a16="http://schemas.microsoft.com/office/drawing/2014/main" id="{3B2B591F-45C7-4617-86FF-91918FB32AB7}"/>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2" name="Titel 1">
            <a:extLst>
              <a:ext uri="{FF2B5EF4-FFF2-40B4-BE49-F238E27FC236}">
                <a16:creationId xmlns:a16="http://schemas.microsoft.com/office/drawing/2014/main" id="{49962BFB-C5B0-49CF-A117-7B1BD676E980}"/>
              </a:ext>
            </a:extLst>
          </p:cNvPr>
          <p:cNvSpPr>
            <a:spLocks noGrp="1"/>
          </p:cNvSpPr>
          <p:nvPr>
            <p:ph type="title" hasCustomPrompt="1"/>
          </p:nvPr>
        </p:nvSpPr>
        <p:spPr>
          <a:xfrm>
            <a:off x="838201" y="1268978"/>
            <a:ext cx="3637783" cy="3150035"/>
          </a:xfrm>
        </p:spPr>
        <p:txBody>
          <a:bodyPr anchor="t" anchorCtr="0"/>
          <a:lstStyle>
            <a:lvl1pPr>
              <a:defRPr>
                <a:solidFill>
                  <a:schemeClr val="bg1"/>
                </a:solidFill>
              </a:defRPr>
            </a:lvl1pPr>
          </a:lstStyle>
          <a:p>
            <a:r>
              <a:rPr lang="nl-NL"/>
              <a:t>Titel </a:t>
            </a:r>
            <a:br>
              <a:rPr lang="nl-NL"/>
            </a:br>
            <a:r>
              <a:rPr lang="nl-NL"/>
              <a:t>van het </a:t>
            </a:r>
            <a:br>
              <a:rPr lang="nl-NL"/>
            </a:br>
            <a:r>
              <a:rPr lang="nl-NL"/>
              <a:t>hoofdstuk</a:t>
            </a:r>
          </a:p>
        </p:txBody>
      </p:sp>
      <p:sp>
        <p:nvSpPr>
          <p:cNvPr id="9" name="Tijdelijke aanduiding voor afbeelding 8">
            <a:extLst>
              <a:ext uri="{FF2B5EF4-FFF2-40B4-BE49-F238E27FC236}">
                <a16:creationId xmlns:a16="http://schemas.microsoft.com/office/drawing/2014/main" id="{C52E1FA7-3D91-4BD8-B10B-6C4A800C9B8E}"/>
              </a:ext>
            </a:extLst>
          </p:cNvPr>
          <p:cNvSpPr>
            <a:spLocks noGrp="1"/>
          </p:cNvSpPr>
          <p:nvPr>
            <p:ph type="pic" sz="quarter" idx="13" hasCustomPrompt="1"/>
          </p:nvPr>
        </p:nvSpPr>
        <p:spPr>
          <a:xfrm>
            <a:off x="7946" y="1268412"/>
            <a:ext cx="155935" cy="4321176"/>
          </a:xfrm>
          <a:prstGeom prst="rect">
            <a:avLst/>
          </a:prstGeom>
          <a:solidFill>
            <a:schemeClr val="accent5"/>
          </a:solidFill>
        </p:spPr>
        <p:txBody>
          <a:bodyPr/>
          <a:lstStyle>
            <a:lvl1pPr>
              <a:buNone/>
              <a:defRPr sz="100"/>
            </a:lvl1pPr>
          </a:lstStyle>
          <a:p>
            <a:r>
              <a:rPr lang="nl-NL"/>
              <a:t>-</a:t>
            </a:r>
          </a:p>
        </p:txBody>
      </p:sp>
    </p:spTree>
    <p:extLst>
      <p:ext uri="{BB962C8B-B14F-4D97-AF65-F5344CB8AC3E}">
        <p14:creationId xmlns:p14="http://schemas.microsoft.com/office/powerpoint/2010/main" val="4143468101"/>
      </p:ext>
    </p:extLst>
  </p:cSld>
  <p:clrMapOvr>
    <a:masterClrMapping/>
  </p:clrMapOvr>
  <p:extLst>
    <p:ext uri="{DCECCB84-F9BA-43D5-87BE-67443E8EF086}">
      <p15:sldGuideLst xmlns:p15="http://schemas.microsoft.com/office/powerpoint/2012/main">
        <p15:guide id="1" pos="5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dia hoofdstuk ROOD">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19319762-9D16-4593-8A45-F17ADFB70F1E}"/>
              </a:ext>
            </a:extLst>
          </p:cNvPr>
          <p:cNvSpPr>
            <a:spLocks noGrp="1"/>
          </p:cNvSpPr>
          <p:nvPr>
            <p:ph type="pic" sz="quarter" idx="14" hasCustomPrompt="1"/>
          </p:nvPr>
        </p:nvSpPr>
        <p:spPr>
          <a:xfrm>
            <a:off x="-744076" y="0"/>
            <a:ext cx="5375992" cy="6858000"/>
          </a:xfrm>
          <a:blipFill>
            <a:blip r:embed="rId2"/>
            <a:stretch>
              <a:fillRect/>
            </a:stretch>
          </a:blipFill>
        </p:spPr>
        <p:txBody>
          <a:bodyPr/>
          <a:lstStyle>
            <a:lvl1pPr>
              <a:buNone/>
              <a:defRPr/>
            </a:lvl1pPr>
          </a:lstStyle>
          <a:p>
            <a:r>
              <a:rPr lang="nl-NL"/>
              <a:t> </a:t>
            </a:r>
          </a:p>
        </p:txBody>
      </p:sp>
      <p:sp>
        <p:nvSpPr>
          <p:cNvPr id="19" name="Tijdelijke aanduiding voor afbeelding 18">
            <a:extLst>
              <a:ext uri="{FF2B5EF4-FFF2-40B4-BE49-F238E27FC236}">
                <a16:creationId xmlns:a16="http://schemas.microsoft.com/office/drawing/2014/main" id="{139689E8-5D4A-49BC-BEC3-C61A3A238D83}"/>
              </a:ext>
            </a:extLst>
          </p:cNvPr>
          <p:cNvSpPr>
            <a:spLocks noGrp="1"/>
          </p:cNvSpPr>
          <p:nvPr>
            <p:ph type="pic" sz="quarter" idx="15" hasCustomPrompt="1"/>
          </p:nvPr>
        </p:nvSpPr>
        <p:spPr>
          <a:xfrm>
            <a:off x="2" y="0"/>
            <a:ext cx="12184063" cy="6858000"/>
          </a:xfrm>
        </p:spPr>
        <p:txBody>
          <a:bodyPr anchor="ctr"/>
          <a:lstStyle>
            <a:lvl1pPr algn="ctr">
              <a:buNone/>
              <a:defRPr/>
            </a:lvl1pPr>
          </a:lstStyle>
          <a:p>
            <a:r>
              <a:rPr lang="nl-NL"/>
              <a:t>Klik hier om een</a:t>
            </a:r>
          </a:p>
          <a:p>
            <a:r>
              <a:rPr lang="nl-NL"/>
              <a:t>foto in te voegen</a:t>
            </a:r>
          </a:p>
        </p:txBody>
      </p:sp>
      <p:sp>
        <p:nvSpPr>
          <p:cNvPr id="5" name="Tijdelijke aanduiding voor dianummer 4">
            <a:extLst>
              <a:ext uri="{FF2B5EF4-FFF2-40B4-BE49-F238E27FC236}">
                <a16:creationId xmlns:a16="http://schemas.microsoft.com/office/drawing/2014/main" id="{3B2B591F-45C7-4617-86FF-91918FB32AB7}"/>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2" name="Titel 1">
            <a:extLst>
              <a:ext uri="{FF2B5EF4-FFF2-40B4-BE49-F238E27FC236}">
                <a16:creationId xmlns:a16="http://schemas.microsoft.com/office/drawing/2014/main" id="{49962BFB-C5B0-49CF-A117-7B1BD676E980}"/>
              </a:ext>
            </a:extLst>
          </p:cNvPr>
          <p:cNvSpPr>
            <a:spLocks noGrp="1"/>
          </p:cNvSpPr>
          <p:nvPr>
            <p:ph type="title" hasCustomPrompt="1"/>
          </p:nvPr>
        </p:nvSpPr>
        <p:spPr>
          <a:xfrm>
            <a:off x="838201" y="1268978"/>
            <a:ext cx="3637783" cy="3150035"/>
          </a:xfrm>
        </p:spPr>
        <p:txBody>
          <a:bodyPr anchor="t" anchorCtr="0"/>
          <a:lstStyle>
            <a:lvl1pPr>
              <a:defRPr>
                <a:solidFill>
                  <a:schemeClr val="bg1"/>
                </a:solidFill>
              </a:defRPr>
            </a:lvl1pPr>
          </a:lstStyle>
          <a:p>
            <a:r>
              <a:rPr lang="nl-NL"/>
              <a:t>Titel </a:t>
            </a:r>
            <a:br>
              <a:rPr lang="nl-NL"/>
            </a:br>
            <a:r>
              <a:rPr lang="nl-NL"/>
              <a:t>van het </a:t>
            </a:r>
            <a:br>
              <a:rPr lang="nl-NL"/>
            </a:br>
            <a:r>
              <a:rPr lang="nl-NL"/>
              <a:t>hoofdstuk</a:t>
            </a:r>
          </a:p>
        </p:txBody>
      </p:sp>
      <p:sp>
        <p:nvSpPr>
          <p:cNvPr id="9" name="Tijdelijke aanduiding voor afbeelding 8">
            <a:extLst>
              <a:ext uri="{FF2B5EF4-FFF2-40B4-BE49-F238E27FC236}">
                <a16:creationId xmlns:a16="http://schemas.microsoft.com/office/drawing/2014/main" id="{C52E1FA7-3D91-4BD8-B10B-6C4A800C9B8E}"/>
              </a:ext>
            </a:extLst>
          </p:cNvPr>
          <p:cNvSpPr>
            <a:spLocks noGrp="1"/>
          </p:cNvSpPr>
          <p:nvPr>
            <p:ph type="pic" sz="quarter" idx="13" hasCustomPrompt="1"/>
          </p:nvPr>
        </p:nvSpPr>
        <p:spPr>
          <a:xfrm>
            <a:off x="7946" y="1268412"/>
            <a:ext cx="155935" cy="4321176"/>
          </a:xfrm>
          <a:prstGeom prst="rect">
            <a:avLst/>
          </a:prstGeom>
          <a:solidFill>
            <a:schemeClr val="accent2"/>
          </a:solidFill>
        </p:spPr>
        <p:txBody>
          <a:bodyPr/>
          <a:lstStyle>
            <a:lvl1pPr>
              <a:buNone/>
              <a:defRPr sz="100"/>
            </a:lvl1pPr>
          </a:lstStyle>
          <a:p>
            <a:r>
              <a:rPr lang="nl-NL"/>
              <a:t>-</a:t>
            </a:r>
          </a:p>
        </p:txBody>
      </p:sp>
    </p:spTree>
    <p:extLst>
      <p:ext uri="{BB962C8B-B14F-4D97-AF65-F5344CB8AC3E}">
        <p14:creationId xmlns:p14="http://schemas.microsoft.com/office/powerpoint/2010/main" val="2729397424"/>
      </p:ext>
    </p:extLst>
  </p:cSld>
  <p:clrMapOvr>
    <a:masterClrMapping/>
  </p:clrMapOvr>
  <p:extLst>
    <p:ext uri="{DCECCB84-F9BA-43D5-87BE-67443E8EF086}">
      <p15:sldGuideLst xmlns:p15="http://schemas.microsoft.com/office/powerpoint/2012/main">
        <p15:guide id="1" pos="5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dia hoofdstuk GEEL">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19319762-9D16-4593-8A45-F17ADFB70F1E}"/>
              </a:ext>
            </a:extLst>
          </p:cNvPr>
          <p:cNvSpPr>
            <a:spLocks noGrp="1"/>
          </p:cNvSpPr>
          <p:nvPr>
            <p:ph type="pic" sz="quarter" idx="14" hasCustomPrompt="1"/>
          </p:nvPr>
        </p:nvSpPr>
        <p:spPr>
          <a:xfrm>
            <a:off x="-744076" y="0"/>
            <a:ext cx="5375992" cy="6858000"/>
          </a:xfrm>
          <a:blipFill>
            <a:blip r:embed="rId2"/>
            <a:stretch>
              <a:fillRect/>
            </a:stretch>
          </a:blipFill>
        </p:spPr>
        <p:txBody>
          <a:bodyPr/>
          <a:lstStyle>
            <a:lvl1pPr>
              <a:buNone/>
              <a:defRPr/>
            </a:lvl1pPr>
          </a:lstStyle>
          <a:p>
            <a:r>
              <a:rPr lang="nl-NL"/>
              <a:t> </a:t>
            </a:r>
          </a:p>
        </p:txBody>
      </p:sp>
      <p:sp>
        <p:nvSpPr>
          <p:cNvPr id="19" name="Tijdelijke aanduiding voor afbeelding 18">
            <a:extLst>
              <a:ext uri="{FF2B5EF4-FFF2-40B4-BE49-F238E27FC236}">
                <a16:creationId xmlns:a16="http://schemas.microsoft.com/office/drawing/2014/main" id="{139689E8-5D4A-49BC-BEC3-C61A3A238D83}"/>
              </a:ext>
            </a:extLst>
          </p:cNvPr>
          <p:cNvSpPr>
            <a:spLocks noGrp="1"/>
          </p:cNvSpPr>
          <p:nvPr>
            <p:ph type="pic" sz="quarter" idx="15" hasCustomPrompt="1"/>
          </p:nvPr>
        </p:nvSpPr>
        <p:spPr>
          <a:xfrm>
            <a:off x="2" y="0"/>
            <a:ext cx="12184063" cy="6858000"/>
          </a:xfrm>
        </p:spPr>
        <p:txBody>
          <a:bodyPr anchor="ctr"/>
          <a:lstStyle>
            <a:lvl1pPr algn="ctr">
              <a:buNone/>
              <a:defRPr/>
            </a:lvl1pPr>
          </a:lstStyle>
          <a:p>
            <a:r>
              <a:rPr lang="nl-NL"/>
              <a:t>Klik hier om een</a:t>
            </a:r>
          </a:p>
          <a:p>
            <a:r>
              <a:rPr lang="nl-NL"/>
              <a:t>foto in te voegen</a:t>
            </a:r>
          </a:p>
        </p:txBody>
      </p:sp>
      <p:sp>
        <p:nvSpPr>
          <p:cNvPr id="5" name="Tijdelijke aanduiding voor dianummer 4">
            <a:extLst>
              <a:ext uri="{FF2B5EF4-FFF2-40B4-BE49-F238E27FC236}">
                <a16:creationId xmlns:a16="http://schemas.microsoft.com/office/drawing/2014/main" id="{3B2B591F-45C7-4617-86FF-91918FB32AB7}"/>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2" name="Titel 1">
            <a:extLst>
              <a:ext uri="{FF2B5EF4-FFF2-40B4-BE49-F238E27FC236}">
                <a16:creationId xmlns:a16="http://schemas.microsoft.com/office/drawing/2014/main" id="{49962BFB-C5B0-49CF-A117-7B1BD676E980}"/>
              </a:ext>
            </a:extLst>
          </p:cNvPr>
          <p:cNvSpPr>
            <a:spLocks noGrp="1"/>
          </p:cNvSpPr>
          <p:nvPr>
            <p:ph type="title" hasCustomPrompt="1"/>
          </p:nvPr>
        </p:nvSpPr>
        <p:spPr>
          <a:xfrm>
            <a:off x="838201" y="1268978"/>
            <a:ext cx="3637783" cy="3150035"/>
          </a:xfrm>
        </p:spPr>
        <p:txBody>
          <a:bodyPr anchor="t" anchorCtr="0"/>
          <a:lstStyle>
            <a:lvl1pPr>
              <a:defRPr>
                <a:solidFill>
                  <a:schemeClr val="bg1"/>
                </a:solidFill>
              </a:defRPr>
            </a:lvl1pPr>
          </a:lstStyle>
          <a:p>
            <a:r>
              <a:rPr lang="nl-NL"/>
              <a:t>Titel </a:t>
            </a:r>
            <a:br>
              <a:rPr lang="nl-NL"/>
            </a:br>
            <a:r>
              <a:rPr lang="nl-NL"/>
              <a:t>van het </a:t>
            </a:r>
            <a:br>
              <a:rPr lang="nl-NL"/>
            </a:br>
            <a:r>
              <a:rPr lang="nl-NL"/>
              <a:t>hoofdstuk</a:t>
            </a:r>
          </a:p>
        </p:txBody>
      </p:sp>
      <p:sp>
        <p:nvSpPr>
          <p:cNvPr id="9" name="Tijdelijke aanduiding voor afbeelding 8">
            <a:extLst>
              <a:ext uri="{FF2B5EF4-FFF2-40B4-BE49-F238E27FC236}">
                <a16:creationId xmlns:a16="http://schemas.microsoft.com/office/drawing/2014/main" id="{C52E1FA7-3D91-4BD8-B10B-6C4A800C9B8E}"/>
              </a:ext>
            </a:extLst>
          </p:cNvPr>
          <p:cNvSpPr>
            <a:spLocks noGrp="1"/>
          </p:cNvSpPr>
          <p:nvPr>
            <p:ph type="pic" sz="quarter" idx="13" hasCustomPrompt="1"/>
          </p:nvPr>
        </p:nvSpPr>
        <p:spPr>
          <a:xfrm>
            <a:off x="7946" y="1268412"/>
            <a:ext cx="155935" cy="4321176"/>
          </a:xfrm>
          <a:prstGeom prst="rect">
            <a:avLst/>
          </a:prstGeom>
          <a:solidFill>
            <a:schemeClr val="accent3"/>
          </a:solidFill>
        </p:spPr>
        <p:txBody>
          <a:bodyPr/>
          <a:lstStyle>
            <a:lvl1pPr>
              <a:buNone/>
              <a:defRPr sz="100"/>
            </a:lvl1pPr>
          </a:lstStyle>
          <a:p>
            <a:r>
              <a:rPr lang="nl-NL"/>
              <a:t>-</a:t>
            </a:r>
          </a:p>
        </p:txBody>
      </p:sp>
    </p:spTree>
    <p:extLst>
      <p:ext uri="{BB962C8B-B14F-4D97-AF65-F5344CB8AC3E}">
        <p14:creationId xmlns:p14="http://schemas.microsoft.com/office/powerpoint/2010/main" val="2637505230"/>
      </p:ext>
    </p:extLst>
  </p:cSld>
  <p:clrMapOvr>
    <a:masterClrMapping/>
  </p:clrMapOvr>
  <p:extLst>
    <p:ext uri="{DCECCB84-F9BA-43D5-87BE-67443E8EF086}">
      <p15:sldGuideLst xmlns:p15="http://schemas.microsoft.com/office/powerpoint/2012/main">
        <p15:guide id="1" pos="5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 hoofdstuk GROEN">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19319762-9D16-4593-8A45-F17ADFB70F1E}"/>
              </a:ext>
            </a:extLst>
          </p:cNvPr>
          <p:cNvSpPr>
            <a:spLocks noGrp="1"/>
          </p:cNvSpPr>
          <p:nvPr>
            <p:ph type="pic" sz="quarter" idx="14" hasCustomPrompt="1"/>
          </p:nvPr>
        </p:nvSpPr>
        <p:spPr>
          <a:xfrm>
            <a:off x="-744076" y="0"/>
            <a:ext cx="5375992" cy="6858000"/>
          </a:xfrm>
          <a:blipFill>
            <a:blip r:embed="rId2"/>
            <a:stretch>
              <a:fillRect/>
            </a:stretch>
          </a:blipFill>
        </p:spPr>
        <p:txBody>
          <a:bodyPr/>
          <a:lstStyle>
            <a:lvl1pPr>
              <a:buNone/>
              <a:defRPr/>
            </a:lvl1pPr>
          </a:lstStyle>
          <a:p>
            <a:r>
              <a:rPr lang="nl-NL"/>
              <a:t> </a:t>
            </a:r>
          </a:p>
        </p:txBody>
      </p:sp>
      <p:sp>
        <p:nvSpPr>
          <p:cNvPr id="19" name="Tijdelijke aanduiding voor afbeelding 18">
            <a:extLst>
              <a:ext uri="{FF2B5EF4-FFF2-40B4-BE49-F238E27FC236}">
                <a16:creationId xmlns:a16="http://schemas.microsoft.com/office/drawing/2014/main" id="{139689E8-5D4A-49BC-BEC3-C61A3A238D83}"/>
              </a:ext>
            </a:extLst>
          </p:cNvPr>
          <p:cNvSpPr>
            <a:spLocks noGrp="1"/>
          </p:cNvSpPr>
          <p:nvPr>
            <p:ph type="pic" sz="quarter" idx="15" hasCustomPrompt="1"/>
          </p:nvPr>
        </p:nvSpPr>
        <p:spPr>
          <a:xfrm>
            <a:off x="2" y="0"/>
            <a:ext cx="12184063" cy="6858000"/>
          </a:xfrm>
        </p:spPr>
        <p:txBody>
          <a:bodyPr anchor="ctr"/>
          <a:lstStyle>
            <a:lvl1pPr algn="ctr">
              <a:buNone/>
              <a:defRPr/>
            </a:lvl1pPr>
          </a:lstStyle>
          <a:p>
            <a:r>
              <a:rPr lang="nl-NL"/>
              <a:t>Klik hier om een</a:t>
            </a:r>
          </a:p>
          <a:p>
            <a:r>
              <a:rPr lang="nl-NL"/>
              <a:t>foto in te voegen</a:t>
            </a:r>
          </a:p>
        </p:txBody>
      </p:sp>
      <p:sp>
        <p:nvSpPr>
          <p:cNvPr id="5" name="Tijdelijke aanduiding voor dianummer 4">
            <a:extLst>
              <a:ext uri="{FF2B5EF4-FFF2-40B4-BE49-F238E27FC236}">
                <a16:creationId xmlns:a16="http://schemas.microsoft.com/office/drawing/2014/main" id="{3B2B591F-45C7-4617-86FF-91918FB32AB7}"/>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2" name="Titel 1">
            <a:extLst>
              <a:ext uri="{FF2B5EF4-FFF2-40B4-BE49-F238E27FC236}">
                <a16:creationId xmlns:a16="http://schemas.microsoft.com/office/drawing/2014/main" id="{49962BFB-C5B0-49CF-A117-7B1BD676E980}"/>
              </a:ext>
            </a:extLst>
          </p:cNvPr>
          <p:cNvSpPr>
            <a:spLocks noGrp="1"/>
          </p:cNvSpPr>
          <p:nvPr>
            <p:ph type="title" hasCustomPrompt="1"/>
          </p:nvPr>
        </p:nvSpPr>
        <p:spPr>
          <a:xfrm>
            <a:off x="838201" y="1268978"/>
            <a:ext cx="3637783" cy="3150035"/>
          </a:xfrm>
        </p:spPr>
        <p:txBody>
          <a:bodyPr anchor="t" anchorCtr="0"/>
          <a:lstStyle>
            <a:lvl1pPr>
              <a:defRPr>
                <a:solidFill>
                  <a:schemeClr val="bg1"/>
                </a:solidFill>
              </a:defRPr>
            </a:lvl1pPr>
          </a:lstStyle>
          <a:p>
            <a:r>
              <a:rPr lang="nl-NL"/>
              <a:t>Titel </a:t>
            </a:r>
            <a:br>
              <a:rPr lang="nl-NL"/>
            </a:br>
            <a:r>
              <a:rPr lang="nl-NL"/>
              <a:t>van het </a:t>
            </a:r>
            <a:br>
              <a:rPr lang="nl-NL"/>
            </a:br>
            <a:r>
              <a:rPr lang="nl-NL"/>
              <a:t>hoofdstuk</a:t>
            </a:r>
          </a:p>
        </p:txBody>
      </p:sp>
      <p:sp>
        <p:nvSpPr>
          <p:cNvPr id="9" name="Tijdelijke aanduiding voor afbeelding 8">
            <a:extLst>
              <a:ext uri="{FF2B5EF4-FFF2-40B4-BE49-F238E27FC236}">
                <a16:creationId xmlns:a16="http://schemas.microsoft.com/office/drawing/2014/main" id="{C52E1FA7-3D91-4BD8-B10B-6C4A800C9B8E}"/>
              </a:ext>
            </a:extLst>
          </p:cNvPr>
          <p:cNvSpPr>
            <a:spLocks noGrp="1"/>
          </p:cNvSpPr>
          <p:nvPr>
            <p:ph type="pic" sz="quarter" idx="13" hasCustomPrompt="1"/>
          </p:nvPr>
        </p:nvSpPr>
        <p:spPr>
          <a:xfrm>
            <a:off x="7946" y="1268412"/>
            <a:ext cx="155935" cy="4321176"/>
          </a:xfrm>
          <a:prstGeom prst="rect">
            <a:avLst/>
          </a:prstGeom>
          <a:solidFill>
            <a:schemeClr val="accent6"/>
          </a:solidFill>
        </p:spPr>
        <p:txBody>
          <a:bodyPr/>
          <a:lstStyle>
            <a:lvl1pPr>
              <a:buNone/>
              <a:defRPr sz="100"/>
            </a:lvl1pPr>
          </a:lstStyle>
          <a:p>
            <a:r>
              <a:rPr lang="nl-NL"/>
              <a:t>-</a:t>
            </a:r>
          </a:p>
        </p:txBody>
      </p:sp>
    </p:spTree>
    <p:extLst>
      <p:ext uri="{BB962C8B-B14F-4D97-AF65-F5344CB8AC3E}">
        <p14:creationId xmlns:p14="http://schemas.microsoft.com/office/powerpoint/2010/main" val="3285086503"/>
      </p:ext>
    </p:extLst>
  </p:cSld>
  <p:clrMapOvr>
    <a:masterClrMapping/>
  </p:clrMapOvr>
  <p:extLst>
    <p:ext uri="{DCECCB84-F9BA-43D5-87BE-67443E8EF086}">
      <p15:sldGuideLst xmlns:p15="http://schemas.microsoft.com/office/powerpoint/2012/main">
        <p15:guide id="1" pos="5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Voorblad">
    <p:bg>
      <p:bgPr>
        <a:solidFill>
          <a:schemeClr val="tx2"/>
        </a:solidFill>
        <a:effectLst/>
      </p:bgPr>
    </p:bg>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9AB83F59-FA6E-4869-96BE-7D3C417398C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85992" y="665496"/>
            <a:ext cx="6582277" cy="810009"/>
          </a:xfrm>
          <a:prstGeom prst="rect">
            <a:avLst/>
          </a:prstGeom>
        </p:spPr>
      </p:pic>
      <p:pic>
        <p:nvPicPr>
          <p:cNvPr id="15" name="Graphic 14">
            <a:extLst>
              <a:ext uri="{FF2B5EF4-FFF2-40B4-BE49-F238E27FC236}">
                <a16:creationId xmlns:a16="http://schemas.microsoft.com/office/drawing/2014/main" id="{869FCAE7-C085-456B-BEA9-39666F2D355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594141" y="514091"/>
            <a:ext cx="9048751" cy="2971800"/>
          </a:xfrm>
          <a:prstGeom prst="rect">
            <a:avLst/>
          </a:prstGeom>
        </p:spPr>
      </p:pic>
      <p:pic>
        <p:nvPicPr>
          <p:cNvPr id="14" name="Graphic 13">
            <a:extLst>
              <a:ext uri="{FF2B5EF4-FFF2-40B4-BE49-F238E27FC236}">
                <a16:creationId xmlns:a16="http://schemas.microsoft.com/office/drawing/2014/main" id="{AFB654ED-A93A-40CF-8090-7E69E043FCD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785942" y="2647638"/>
            <a:ext cx="5972175" cy="1961388"/>
          </a:xfrm>
          <a:prstGeom prst="rect">
            <a:avLst/>
          </a:prstGeom>
        </p:spPr>
      </p:pic>
      <p:pic>
        <p:nvPicPr>
          <p:cNvPr id="13" name="Graphic 12">
            <a:extLst>
              <a:ext uri="{FF2B5EF4-FFF2-40B4-BE49-F238E27FC236}">
                <a16:creationId xmlns:a16="http://schemas.microsoft.com/office/drawing/2014/main" id="{4D428732-0E0A-4126-BD3E-40627995B2F4}"/>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2045955" y="6270212"/>
            <a:ext cx="1175576" cy="1175576"/>
          </a:xfrm>
          <a:prstGeom prst="rect">
            <a:avLst/>
          </a:prstGeom>
        </p:spPr>
      </p:pic>
      <p:pic>
        <p:nvPicPr>
          <p:cNvPr id="8" name="Graphic 7">
            <a:extLst>
              <a:ext uri="{FF2B5EF4-FFF2-40B4-BE49-F238E27FC236}">
                <a16:creationId xmlns:a16="http://schemas.microsoft.com/office/drawing/2014/main" id="{A2C0D992-CF71-401C-BB9F-3D7DE94C6B82}"/>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706030" y="5491994"/>
            <a:ext cx="3072239" cy="907041"/>
          </a:xfrm>
          <a:prstGeom prst="rect">
            <a:avLst/>
          </a:prstGeom>
        </p:spPr>
      </p:pic>
    </p:spTree>
    <p:extLst>
      <p:ext uri="{BB962C8B-B14F-4D97-AF65-F5344CB8AC3E}">
        <p14:creationId xmlns:p14="http://schemas.microsoft.com/office/powerpoint/2010/main" val="2093294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lide hoofdstuk BLAUW">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D641AA-C881-49D8-BEC8-0FACD3BE4C79}"/>
              </a:ext>
            </a:extLst>
          </p:cNvPr>
          <p:cNvSpPr>
            <a:spLocks noGrp="1"/>
          </p:cNvSpPr>
          <p:nvPr>
            <p:ph type="title"/>
          </p:nvPr>
        </p:nvSpPr>
        <p:spPr>
          <a:xfrm>
            <a:off x="838200" y="1216227"/>
            <a:ext cx="10515600" cy="609398"/>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DBC3A65-3C8C-4DA0-83BA-4F6ABAC13BBD}"/>
              </a:ext>
            </a:extLst>
          </p:cNvPr>
          <p:cNvSpPr>
            <a:spLocks noGrp="1"/>
          </p:cNvSpPr>
          <p:nvPr>
            <p:ph sz="half" idx="1" hasCustomPrompt="1"/>
          </p:nvPr>
        </p:nvSpPr>
        <p:spPr>
          <a:xfrm>
            <a:off x="838200" y="2258989"/>
            <a:ext cx="5181600" cy="3330601"/>
          </a:xfrm>
        </p:spPr>
        <p:txBody>
          <a:bodyPr/>
          <a:lstStyle>
            <a:lvl1pPr>
              <a:buNone/>
              <a:defRPr/>
            </a:lvl1pPr>
            <a:lvl2pPr>
              <a:buNone/>
              <a:defRPr/>
            </a:lvl2pPr>
            <a:lvl3pPr>
              <a:buNone/>
              <a:defRPr/>
            </a:lvl3pPr>
            <a:lvl4pPr>
              <a:buNone/>
              <a:defRPr/>
            </a:lvl4pPr>
            <a:lvl5pPr>
              <a:buNone/>
              <a:defRPr/>
            </a:lvl5pPr>
          </a:lstStyle>
          <a:p>
            <a:pPr lvl="0"/>
            <a:r>
              <a:rPr lang="nl-NL"/>
              <a:t>Introductietekst</a:t>
            </a:r>
          </a:p>
        </p:txBody>
      </p:sp>
      <p:sp>
        <p:nvSpPr>
          <p:cNvPr id="4" name="Tijdelijke aanduiding voor inhoud 3">
            <a:extLst>
              <a:ext uri="{FF2B5EF4-FFF2-40B4-BE49-F238E27FC236}">
                <a16:creationId xmlns:a16="http://schemas.microsoft.com/office/drawing/2014/main" id="{AE569A0D-E965-4C61-8BA1-7029D743B757}"/>
              </a:ext>
            </a:extLst>
          </p:cNvPr>
          <p:cNvSpPr>
            <a:spLocks noGrp="1"/>
          </p:cNvSpPr>
          <p:nvPr>
            <p:ph sz="half" idx="2" hasCustomPrompt="1"/>
          </p:nvPr>
        </p:nvSpPr>
        <p:spPr>
          <a:xfrm>
            <a:off x="6172200" y="2258986"/>
            <a:ext cx="5181600" cy="3330602"/>
          </a:xfrm>
          <a:solidFill>
            <a:schemeClr val="accent5">
              <a:alpha val="20000"/>
            </a:schemeClr>
          </a:solidFill>
        </p:spPr>
        <p:txBody>
          <a:bodyPr lIns="360000" tIns="360000" rIns="360000" bIns="360000"/>
          <a:lstStyle>
            <a:lvl1pPr>
              <a:buClr>
                <a:schemeClr val="accent5"/>
              </a:buClr>
              <a:buFont typeface="Wingdings" panose="05000000000000000000" pitchFamily="2" charset="2"/>
              <a:buChar char="§"/>
              <a:defRPr sz="1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a:t>Kadertekst opsomming 1</a:t>
            </a:r>
          </a:p>
          <a:p>
            <a:pPr lvl="0"/>
            <a:r>
              <a:rPr lang="nl-NL"/>
              <a:t>Kadertekst opsomming 2 </a:t>
            </a:r>
          </a:p>
          <a:p>
            <a:pPr lvl="0"/>
            <a:r>
              <a:rPr lang="nl-NL"/>
              <a:t>Kadertekst opsomming met meer teksten</a:t>
            </a:r>
          </a:p>
        </p:txBody>
      </p:sp>
      <p:sp>
        <p:nvSpPr>
          <p:cNvPr id="6" name="Tijdelijke aanduiding voor voettekst 5">
            <a:extLst>
              <a:ext uri="{FF2B5EF4-FFF2-40B4-BE49-F238E27FC236}">
                <a16:creationId xmlns:a16="http://schemas.microsoft.com/office/drawing/2014/main" id="{79F7A032-7D1D-4457-B423-48C28B7E41A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Tijdelijke aanduiding voor dianummer 6">
            <a:extLst>
              <a:ext uri="{FF2B5EF4-FFF2-40B4-BE49-F238E27FC236}">
                <a16:creationId xmlns:a16="http://schemas.microsoft.com/office/drawing/2014/main" id="{819A7DA6-9D1B-4DAE-99D1-FDE531CD0071}"/>
              </a:ext>
            </a:extLst>
          </p:cNvPr>
          <p:cNvSpPr>
            <a:spLocks noGrp="1"/>
          </p:cNvSpPr>
          <p:nvPr>
            <p:ph type="sldNum" sz="quarter" idx="12"/>
          </p:nvPr>
        </p:nvSpPr>
        <p:spPr>
          <a:xfrm>
            <a:off x="8610600" y="6446579"/>
            <a:ext cx="2743200" cy="184666"/>
          </a:xfrm>
          <a:prstGeom prst="rect">
            <a:avLst/>
          </a:prstGeom>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8" name="Tijdelijke aanduiding voor afbeelding 8">
            <a:extLst>
              <a:ext uri="{FF2B5EF4-FFF2-40B4-BE49-F238E27FC236}">
                <a16:creationId xmlns:a16="http://schemas.microsoft.com/office/drawing/2014/main" id="{D0507507-CA53-4F7F-9BF8-3FE5E6AF3C4F}"/>
              </a:ext>
            </a:extLst>
          </p:cNvPr>
          <p:cNvSpPr>
            <a:spLocks noGrp="1"/>
          </p:cNvSpPr>
          <p:nvPr>
            <p:ph type="pic" sz="quarter" idx="13" hasCustomPrompt="1"/>
          </p:nvPr>
        </p:nvSpPr>
        <p:spPr>
          <a:xfrm>
            <a:off x="7946" y="1268412"/>
            <a:ext cx="155935" cy="4321176"/>
          </a:xfrm>
          <a:prstGeom prst="rect">
            <a:avLst/>
          </a:prstGeom>
          <a:solidFill>
            <a:schemeClr val="accent5"/>
          </a:solidFill>
        </p:spPr>
        <p:txBody>
          <a:bodyPr/>
          <a:lstStyle>
            <a:lvl1pPr>
              <a:buNone/>
              <a:defRPr sz="100"/>
            </a:lvl1pPr>
          </a:lstStyle>
          <a:p>
            <a:r>
              <a:rPr lang="nl-NL"/>
              <a:t>-</a:t>
            </a:r>
          </a:p>
        </p:txBody>
      </p:sp>
      <p:sp>
        <p:nvSpPr>
          <p:cNvPr id="10" name="Tijdelijke aanduiding voor tekst 9">
            <a:extLst>
              <a:ext uri="{FF2B5EF4-FFF2-40B4-BE49-F238E27FC236}">
                <a16:creationId xmlns:a16="http://schemas.microsoft.com/office/drawing/2014/main" id="{0EE9048B-762A-4A4E-9EF3-972D5CA54024}"/>
              </a:ext>
            </a:extLst>
          </p:cNvPr>
          <p:cNvSpPr>
            <a:spLocks noGrp="1"/>
          </p:cNvSpPr>
          <p:nvPr>
            <p:ph type="body" sz="quarter" idx="14" hasCustomPrompt="1"/>
          </p:nvPr>
        </p:nvSpPr>
        <p:spPr>
          <a:xfrm>
            <a:off x="838200" y="549277"/>
            <a:ext cx="3097213" cy="269875"/>
          </a:xfrm>
        </p:spPr>
        <p:txBody>
          <a:bodyPr/>
          <a:lstStyle>
            <a:lvl1pPr>
              <a:buNone/>
              <a:defRPr sz="1500">
                <a:solidFill>
                  <a:schemeClr val="accent5"/>
                </a:solidFill>
              </a:defRPr>
            </a:lvl1pPr>
          </a:lstStyle>
          <a:p>
            <a:pPr lvl="0"/>
            <a:r>
              <a:rPr lang="nl-NL" err="1"/>
              <a:t>chapeautitel</a:t>
            </a:r>
            <a:endParaRPr lang="nl-NL"/>
          </a:p>
        </p:txBody>
      </p:sp>
      <p:sp>
        <p:nvSpPr>
          <p:cNvPr id="16" name="Tijdelijke aanduiding voor afbeelding 10">
            <a:extLst>
              <a:ext uri="{FF2B5EF4-FFF2-40B4-BE49-F238E27FC236}">
                <a16:creationId xmlns:a16="http://schemas.microsoft.com/office/drawing/2014/main" id="{5F51E430-02DF-4E49-8485-93F26CD66114}"/>
              </a:ext>
            </a:extLst>
          </p:cNvPr>
          <p:cNvSpPr>
            <a:spLocks noGrp="1" noChangeAspect="1"/>
          </p:cNvSpPr>
          <p:nvPr>
            <p:ph type="pic" sz="quarter" idx="15" hasCustomPrompt="1"/>
          </p:nvPr>
        </p:nvSpPr>
        <p:spPr>
          <a:xfrm>
            <a:off x="9861307" y="1216229"/>
            <a:ext cx="1752357" cy="1699961"/>
          </a:xfrm>
          <a:blipFill>
            <a:blip r:embed="rId2"/>
            <a:stretch>
              <a:fillRect/>
            </a:stretch>
          </a:blipFill>
        </p:spPr>
        <p:txBody>
          <a:bodyPr/>
          <a:lstStyle>
            <a:lvl1pPr>
              <a:buNone/>
              <a:defRPr sz="3600"/>
            </a:lvl1pPr>
          </a:lstStyle>
          <a:p>
            <a:r>
              <a:rPr lang="nl-NL"/>
              <a:t> </a:t>
            </a:r>
          </a:p>
        </p:txBody>
      </p:sp>
    </p:spTree>
    <p:extLst>
      <p:ext uri="{BB962C8B-B14F-4D97-AF65-F5344CB8AC3E}">
        <p14:creationId xmlns:p14="http://schemas.microsoft.com/office/powerpoint/2010/main" val="1791214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slide hoofdstuk ROO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D641AA-C881-49D8-BEC8-0FACD3BE4C79}"/>
              </a:ext>
            </a:extLst>
          </p:cNvPr>
          <p:cNvSpPr>
            <a:spLocks noGrp="1"/>
          </p:cNvSpPr>
          <p:nvPr>
            <p:ph type="title"/>
          </p:nvPr>
        </p:nvSpPr>
        <p:spPr>
          <a:xfrm>
            <a:off x="838200" y="1216227"/>
            <a:ext cx="10515600" cy="609398"/>
          </a:xfr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DBC3A65-3C8C-4DA0-83BA-4F6ABAC13BBD}"/>
              </a:ext>
            </a:extLst>
          </p:cNvPr>
          <p:cNvSpPr>
            <a:spLocks noGrp="1"/>
          </p:cNvSpPr>
          <p:nvPr>
            <p:ph sz="half" idx="1" hasCustomPrompt="1"/>
          </p:nvPr>
        </p:nvSpPr>
        <p:spPr>
          <a:xfrm>
            <a:off x="838200" y="2258989"/>
            <a:ext cx="5181600" cy="3330601"/>
          </a:xfrm>
        </p:spPr>
        <p:txBody>
          <a:bodyPr/>
          <a:lstStyle>
            <a:lvl1pPr>
              <a:buNone/>
              <a:defRPr/>
            </a:lvl1pPr>
            <a:lvl2pPr>
              <a:buNone/>
              <a:defRPr/>
            </a:lvl2pPr>
            <a:lvl3pPr>
              <a:buNone/>
              <a:defRPr/>
            </a:lvl3pPr>
            <a:lvl4pPr>
              <a:buNone/>
              <a:defRPr/>
            </a:lvl4pPr>
            <a:lvl5pPr>
              <a:buNone/>
              <a:defRPr/>
            </a:lvl5pPr>
          </a:lstStyle>
          <a:p>
            <a:pPr lvl="0"/>
            <a:r>
              <a:rPr lang="nl-NL"/>
              <a:t>Introductietekst</a:t>
            </a:r>
          </a:p>
        </p:txBody>
      </p:sp>
      <p:sp>
        <p:nvSpPr>
          <p:cNvPr id="4" name="Tijdelijke aanduiding voor inhoud 3">
            <a:extLst>
              <a:ext uri="{FF2B5EF4-FFF2-40B4-BE49-F238E27FC236}">
                <a16:creationId xmlns:a16="http://schemas.microsoft.com/office/drawing/2014/main" id="{AE569A0D-E965-4C61-8BA1-7029D743B757}"/>
              </a:ext>
            </a:extLst>
          </p:cNvPr>
          <p:cNvSpPr>
            <a:spLocks noGrp="1"/>
          </p:cNvSpPr>
          <p:nvPr>
            <p:ph sz="half" idx="2" hasCustomPrompt="1"/>
          </p:nvPr>
        </p:nvSpPr>
        <p:spPr>
          <a:xfrm>
            <a:off x="6172200" y="2258986"/>
            <a:ext cx="5181600" cy="3330602"/>
          </a:xfrm>
          <a:solidFill>
            <a:schemeClr val="accent2">
              <a:alpha val="20000"/>
            </a:schemeClr>
          </a:solidFill>
        </p:spPr>
        <p:txBody>
          <a:bodyPr lIns="360000" tIns="360000" rIns="360000" bIns="360000"/>
          <a:lstStyle>
            <a:lvl1pPr>
              <a:buClr>
                <a:schemeClr val="accent2"/>
              </a:buClr>
              <a:buFont typeface="Wingdings" panose="05000000000000000000" pitchFamily="2" charset="2"/>
              <a:buChar char="§"/>
              <a:defRPr sz="15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nl-NL"/>
              <a:t>Kadertekst opsomming 1</a:t>
            </a:r>
          </a:p>
          <a:p>
            <a:pPr lvl="0"/>
            <a:r>
              <a:rPr lang="nl-NL"/>
              <a:t>Kadertekst opsomming 2 </a:t>
            </a:r>
          </a:p>
          <a:p>
            <a:pPr lvl="0"/>
            <a:r>
              <a:rPr lang="nl-NL"/>
              <a:t>Kadertekst opsomming met meer teksten</a:t>
            </a:r>
          </a:p>
        </p:txBody>
      </p:sp>
      <p:sp>
        <p:nvSpPr>
          <p:cNvPr id="6" name="Tijdelijke aanduiding voor voettekst 5">
            <a:extLst>
              <a:ext uri="{FF2B5EF4-FFF2-40B4-BE49-F238E27FC236}">
                <a16:creationId xmlns:a16="http://schemas.microsoft.com/office/drawing/2014/main" id="{79F7A032-7D1D-4457-B423-48C28B7E41AF}"/>
              </a:ext>
            </a:extLst>
          </p:cNvPr>
          <p:cNvSpPr>
            <a:spLocks noGrp="1"/>
          </p:cNvSpPr>
          <p:nvPr>
            <p:ph type="ftr" sz="quarter" idx="11"/>
          </p:nvPr>
        </p:nvSpPr>
        <p:spPr/>
        <p:txBody>
          <a:body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7" name="Tijdelijke aanduiding voor dianummer 6">
            <a:extLst>
              <a:ext uri="{FF2B5EF4-FFF2-40B4-BE49-F238E27FC236}">
                <a16:creationId xmlns:a16="http://schemas.microsoft.com/office/drawing/2014/main" id="{819A7DA6-9D1B-4DAE-99D1-FDE531CD0071}"/>
              </a:ext>
            </a:extLst>
          </p:cNvPr>
          <p:cNvSpPr>
            <a:spLocks noGrp="1"/>
          </p:cNvSpPr>
          <p:nvPr>
            <p:ph type="sldNum" sz="quarter" idx="12"/>
          </p:nvPr>
        </p:nvSpPr>
        <p:spPr>
          <a:xfrm>
            <a:off x="8610600" y="6446579"/>
            <a:ext cx="2743200" cy="184666"/>
          </a:xfrm>
          <a:prstGeom prst="rect">
            <a:avLst/>
          </a:prstGeom>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
        <p:nvSpPr>
          <p:cNvPr id="8" name="Tijdelijke aanduiding voor afbeelding 8">
            <a:extLst>
              <a:ext uri="{FF2B5EF4-FFF2-40B4-BE49-F238E27FC236}">
                <a16:creationId xmlns:a16="http://schemas.microsoft.com/office/drawing/2014/main" id="{D0507507-CA53-4F7F-9BF8-3FE5E6AF3C4F}"/>
              </a:ext>
            </a:extLst>
          </p:cNvPr>
          <p:cNvSpPr>
            <a:spLocks noGrp="1"/>
          </p:cNvSpPr>
          <p:nvPr>
            <p:ph type="pic" sz="quarter" idx="13" hasCustomPrompt="1"/>
          </p:nvPr>
        </p:nvSpPr>
        <p:spPr>
          <a:xfrm>
            <a:off x="7946" y="1268412"/>
            <a:ext cx="155935" cy="4321176"/>
          </a:xfrm>
          <a:prstGeom prst="rect">
            <a:avLst/>
          </a:prstGeom>
          <a:solidFill>
            <a:schemeClr val="accent2"/>
          </a:solidFill>
        </p:spPr>
        <p:txBody>
          <a:bodyPr/>
          <a:lstStyle>
            <a:lvl1pPr>
              <a:buNone/>
              <a:defRPr sz="100"/>
            </a:lvl1pPr>
          </a:lstStyle>
          <a:p>
            <a:r>
              <a:rPr lang="nl-NL"/>
              <a:t>-</a:t>
            </a:r>
          </a:p>
        </p:txBody>
      </p:sp>
      <p:sp>
        <p:nvSpPr>
          <p:cNvPr id="10" name="Tijdelijke aanduiding voor tekst 9">
            <a:extLst>
              <a:ext uri="{FF2B5EF4-FFF2-40B4-BE49-F238E27FC236}">
                <a16:creationId xmlns:a16="http://schemas.microsoft.com/office/drawing/2014/main" id="{0EE9048B-762A-4A4E-9EF3-972D5CA54024}"/>
              </a:ext>
            </a:extLst>
          </p:cNvPr>
          <p:cNvSpPr>
            <a:spLocks noGrp="1"/>
          </p:cNvSpPr>
          <p:nvPr>
            <p:ph type="body" sz="quarter" idx="14" hasCustomPrompt="1"/>
          </p:nvPr>
        </p:nvSpPr>
        <p:spPr>
          <a:xfrm>
            <a:off x="838200" y="549277"/>
            <a:ext cx="3097213" cy="269875"/>
          </a:xfrm>
        </p:spPr>
        <p:txBody>
          <a:bodyPr/>
          <a:lstStyle>
            <a:lvl1pPr>
              <a:buNone/>
              <a:defRPr sz="1500">
                <a:solidFill>
                  <a:schemeClr val="accent2"/>
                </a:solidFill>
              </a:defRPr>
            </a:lvl1pPr>
          </a:lstStyle>
          <a:p>
            <a:pPr lvl="0"/>
            <a:r>
              <a:rPr lang="nl-NL" err="1"/>
              <a:t>chapeautitel</a:t>
            </a:r>
            <a:endParaRPr lang="nl-NL"/>
          </a:p>
        </p:txBody>
      </p:sp>
      <p:sp>
        <p:nvSpPr>
          <p:cNvPr id="11" name="Tijdelijke aanduiding voor afbeelding 10">
            <a:extLst>
              <a:ext uri="{FF2B5EF4-FFF2-40B4-BE49-F238E27FC236}">
                <a16:creationId xmlns:a16="http://schemas.microsoft.com/office/drawing/2014/main" id="{4FCD9CAC-3273-4ABA-9F43-E7D591826540}"/>
              </a:ext>
            </a:extLst>
          </p:cNvPr>
          <p:cNvSpPr>
            <a:spLocks noGrp="1" noChangeAspect="1"/>
          </p:cNvSpPr>
          <p:nvPr>
            <p:ph type="pic" sz="quarter" idx="15" hasCustomPrompt="1"/>
          </p:nvPr>
        </p:nvSpPr>
        <p:spPr>
          <a:xfrm>
            <a:off x="9861307" y="1216229"/>
            <a:ext cx="1752357" cy="1699961"/>
          </a:xfrm>
          <a:blipFill>
            <a:blip r:embed="rId2"/>
            <a:stretch>
              <a:fillRect/>
            </a:stretch>
          </a:blipFill>
        </p:spPr>
        <p:txBody>
          <a:bodyPr/>
          <a:lstStyle>
            <a:lvl1pPr>
              <a:buNone/>
              <a:defRPr sz="3600"/>
            </a:lvl1pPr>
          </a:lstStyle>
          <a:p>
            <a:r>
              <a:rPr lang="nl-NL"/>
              <a:t> </a:t>
            </a:r>
          </a:p>
        </p:txBody>
      </p:sp>
    </p:spTree>
    <p:extLst>
      <p:ext uri="{BB962C8B-B14F-4D97-AF65-F5344CB8AC3E}">
        <p14:creationId xmlns:p14="http://schemas.microsoft.com/office/powerpoint/2010/main" val="4201445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8.png"/><Relationship Id="rId5" Type="http://schemas.openxmlformats.org/officeDocument/2006/relationships/theme" Target="../theme/theme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13.sv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3.sv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jdelijke aanduiding voor titel 1">
            <a:extLst>
              <a:ext uri="{FF2B5EF4-FFF2-40B4-BE49-F238E27FC236}">
                <a16:creationId xmlns:a16="http://schemas.microsoft.com/office/drawing/2014/main" id="{2311FCF7-4FF5-48E0-AE67-FF2B12AFD789}"/>
              </a:ext>
            </a:extLst>
          </p:cNvPr>
          <p:cNvSpPr>
            <a:spLocks noGrp="1"/>
          </p:cNvSpPr>
          <p:nvPr>
            <p:ph type="title"/>
          </p:nvPr>
        </p:nvSpPr>
        <p:spPr>
          <a:xfrm>
            <a:off x="838200" y="723207"/>
            <a:ext cx="10515600" cy="609398"/>
          </a:xfrm>
          <a:prstGeom prst="rect">
            <a:avLst/>
          </a:prstGeom>
        </p:spPr>
        <p:txBody>
          <a:bodyPr vert="horz" lIns="0" tIns="0" rIns="0" bIns="0" rtlCol="0" anchor="ctr">
            <a:noAutofit/>
          </a:bodyPr>
          <a:lstStyle/>
          <a:p>
            <a:r>
              <a:rPr lang="nl-NL"/>
              <a:t>Klik om stijl te bewerken</a:t>
            </a:r>
          </a:p>
        </p:txBody>
      </p:sp>
      <p:sp>
        <p:nvSpPr>
          <p:cNvPr id="8" name="Tijdelijke aanduiding voor tekst 2">
            <a:extLst>
              <a:ext uri="{FF2B5EF4-FFF2-40B4-BE49-F238E27FC236}">
                <a16:creationId xmlns:a16="http://schemas.microsoft.com/office/drawing/2014/main" id="{249CD88C-1046-401D-BFF6-528F3608E0FB}"/>
              </a:ext>
            </a:extLst>
          </p:cNvPr>
          <p:cNvSpPr>
            <a:spLocks noGrp="1"/>
          </p:cNvSpPr>
          <p:nvPr>
            <p:ph type="body" idx="1"/>
          </p:nvPr>
        </p:nvSpPr>
        <p:spPr>
          <a:xfrm>
            <a:off x="838200" y="1825627"/>
            <a:ext cx="10515600" cy="1752275"/>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9" name="Tijdelijke aanduiding voor datum 3">
            <a:extLst>
              <a:ext uri="{FF2B5EF4-FFF2-40B4-BE49-F238E27FC236}">
                <a16:creationId xmlns:a16="http://schemas.microsoft.com/office/drawing/2014/main" id="{D76074B4-7C7D-4FF5-88E9-1821AC0C0080}"/>
              </a:ext>
            </a:extLst>
          </p:cNvPr>
          <p:cNvSpPr>
            <a:spLocks noGrp="1"/>
          </p:cNvSpPr>
          <p:nvPr>
            <p:ph type="dt" sz="half" idx="2"/>
          </p:nvPr>
        </p:nvSpPr>
        <p:spPr>
          <a:xfrm>
            <a:off x="838200" y="6446579"/>
            <a:ext cx="2743200" cy="184666"/>
          </a:xfrm>
          <a:prstGeom prst="rect">
            <a:avLst/>
          </a:prstGeom>
        </p:spPr>
        <p:txBody>
          <a:bodyPr vert="horz" lIns="0" tIns="0" rIns="0" bIns="0" rtlCol="0" anchor="ctr">
            <a:noAutofit/>
          </a:bodyPr>
          <a:lstStyle>
            <a:lvl1pPr algn="l">
              <a:defRPr sz="900">
                <a:solidFill>
                  <a:schemeClr val="tx1"/>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10" name="Tijdelijke aanduiding voor voettekst 4">
            <a:extLst>
              <a:ext uri="{FF2B5EF4-FFF2-40B4-BE49-F238E27FC236}">
                <a16:creationId xmlns:a16="http://schemas.microsoft.com/office/drawing/2014/main" id="{2DCC31C6-15C3-44D4-B055-317484FA34EA}"/>
              </a:ext>
            </a:extLst>
          </p:cNvPr>
          <p:cNvSpPr>
            <a:spLocks noGrp="1"/>
          </p:cNvSpPr>
          <p:nvPr>
            <p:ph type="ftr" sz="quarter" idx="3"/>
          </p:nvPr>
        </p:nvSpPr>
        <p:spPr>
          <a:xfrm>
            <a:off x="4038600" y="6446579"/>
            <a:ext cx="4114800" cy="184666"/>
          </a:xfrm>
          <a:prstGeom prst="rect">
            <a:avLst/>
          </a:prstGeom>
        </p:spPr>
        <p:txBody>
          <a:bodyPr vert="horz" lIns="0" tIns="0" rIns="0" bIns="0" rtlCol="0" anchor="ctr">
            <a:noAutofit/>
          </a:bodyPr>
          <a:lstStyle>
            <a:lvl1pPr algn="ctr">
              <a:defRPr sz="900">
                <a:solidFill>
                  <a:schemeClr val="tx1"/>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11" name="Tijdelijke aanduiding voor dianummer 5">
            <a:extLst>
              <a:ext uri="{FF2B5EF4-FFF2-40B4-BE49-F238E27FC236}">
                <a16:creationId xmlns:a16="http://schemas.microsoft.com/office/drawing/2014/main" id="{D512F1E6-3C39-4F77-950B-54E8C0E5601B}"/>
              </a:ext>
            </a:extLst>
          </p:cNvPr>
          <p:cNvSpPr>
            <a:spLocks noGrp="1"/>
          </p:cNvSpPr>
          <p:nvPr>
            <p:ph type="sldNum" sz="quarter" idx="4"/>
          </p:nvPr>
        </p:nvSpPr>
        <p:spPr>
          <a:xfrm>
            <a:off x="8610600" y="6446579"/>
            <a:ext cx="2743200" cy="184666"/>
          </a:xfrm>
          <a:prstGeom prst="rect">
            <a:avLst/>
          </a:prstGeom>
        </p:spPr>
        <p:txBody>
          <a:bodyPr vert="horz" lIns="0" tIns="0" rIns="0" bIns="0" rtlCol="0" anchor="ctr">
            <a:noAutofit/>
          </a:bodyPr>
          <a:lstStyle>
            <a:lvl1pPr algn="r">
              <a:defRPr sz="900">
                <a:solidFill>
                  <a:schemeClr val="tx1"/>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4236991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87" r:id="rId7"/>
  </p:sldLayoutIdLst>
  <p:hf sldNum="0" hdr="0" ftr="0" dt="0"/>
  <p:txStyles>
    <p:titleStyle>
      <a:lvl1pPr algn="l" defTabSz="685800" rtl="0" eaLnBrk="1" latinLnBrk="0" hangingPunct="1">
        <a:lnSpc>
          <a:spcPct val="90000"/>
        </a:lnSpc>
        <a:spcBef>
          <a:spcPct val="0"/>
        </a:spcBef>
        <a:buNone/>
        <a:defRPr sz="3300" b="1" kern="1200">
          <a:solidFill>
            <a:schemeClr val="tx1"/>
          </a:solidFill>
          <a:latin typeface="Trebuchet MS" panose="020B0603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7C6DE8A-EEA4-4C32-BB13-7AA5762EBF36}"/>
              </a:ext>
            </a:extLst>
          </p:cNvPr>
          <p:cNvSpPr>
            <a:spLocks noGrp="1"/>
          </p:cNvSpPr>
          <p:nvPr>
            <p:ph type="title"/>
          </p:nvPr>
        </p:nvSpPr>
        <p:spPr>
          <a:xfrm>
            <a:off x="838200" y="723207"/>
            <a:ext cx="10515600" cy="609398"/>
          </a:xfrm>
          <a:prstGeom prst="rect">
            <a:avLst/>
          </a:prstGeom>
        </p:spPr>
        <p:txBody>
          <a:bodyPr vert="horz" lIns="0" tIns="0" rIns="0" bIns="0" rtlCol="0" anchor="ctr">
            <a:noAutofit/>
          </a:bodyPr>
          <a:lstStyle/>
          <a:p>
            <a:r>
              <a:rPr lang="nl-NL"/>
              <a:t>Klik om stijl te bewerken</a:t>
            </a:r>
          </a:p>
        </p:txBody>
      </p:sp>
      <p:sp>
        <p:nvSpPr>
          <p:cNvPr id="3" name="Tijdelijke aanduiding voor tekst 2">
            <a:extLst>
              <a:ext uri="{FF2B5EF4-FFF2-40B4-BE49-F238E27FC236}">
                <a16:creationId xmlns:a16="http://schemas.microsoft.com/office/drawing/2014/main" id="{D78DBBDE-4A56-4DC7-9A6C-CDD7125E6CB5}"/>
              </a:ext>
            </a:extLst>
          </p:cNvPr>
          <p:cNvSpPr>
            <a:spLocks noGrp="1"/>
          </p:cNvSpPr>
          <p:nvPr>
            <p:ph type="body" idx="1"/>
          </p:nvPr>
        </p:nvSpPr>
        <p:spPr>
          <a:xfrm>
            <a:off x="838200" y="1825627"/>
            <a:ext cx="10515600" cy="1752275"/>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a:extLst>
              <a:ext uri="{FF2B5EF4-FFF2-40B4-BE49-F238E27FC236}">
                <a16:creationId xmlns:a16="http://schemas.microsoft.com/office/drawing/2014/main" id="{15E6567B-7A3E-4898-9D2A-B075D0F9CA80}"/>
              </a:ext>
            </a:extLst>
          </p:cNvPr>
          <p:cNvSpPr>
            <a:spLocks noGrp="1"/>
          </p:cNvSpPr>
          <p:nvPr>
            <p:ph type="ftr" sz="quarter" idx="3"/>
          </p:nvPr>
        </p:nvSpPr>
        <p:spPr>
          <a:xfrm>
            <a:off x="4038600" y="6446579"/>
            <a:ext cx="4114800" cy="184666"/>
          </a:xfrm>
          <a:prstGeom prst="rect">
            <a:avLst/>
          </a:prstGeom>
        </p:spPr>
        <p:txBody>
          <a:bodyPr vert="horz" lIns="0" tIns="0" rIns="0" bIns="0" rtlCol="0" anchor="ctr">
            <a:noAutofit/>
          </a:bodyPr>
          <a:lstStyle>
            <a:lvl1pPr algn="ctr">
              <a:defRPr sz="900">
                <a:solidFill>
                  <a:schemeClr val="tx1"/>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pic>
        <p:nvPicPr>
          <p:cNvPr id="9" name="Afbeelding 8">
            <a:extLst>
              <a:ext uri="{FF2B5EF4-FFF2-40B4-BE49-F238E27FC236}">
                <a16:creationId xmlns:a16="http://schemas.microsoft.com/office/drawing/2014/main" id="{803273C2-CD56-460F-AC82-757965C8800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48370" y="6474983"/>
            <a:ext cx="1269815" cy="156262"/>
          </a:xfrm>
          <a:prstGeom prst="rect">
            <a:avLst/>
          </a:prstGeom>
        </p:spPr>
      </p:pic>
      <p:sp>
        <p:nvSpPr>
          <p:cNvPr id="7" name="Tijdelijke aanduiding voor dianummer 5">
            <a:extLst>
              <a:ext uri="{FF2B5EF4-FFF2-40B4-BE49-F238E27FC236}">
                <a16:creationId xmlns:a16="http://schemas.microsoft.com/office/drawing/2014/main" id="{70E53714-B142-4DA7-AEA4-084AE2A9E89F}"/>
              </a:ext>
            </a:extLst>
          </p:cNvPr>
          <p:cNvSpPr>
            <a:spLocks noGrp="1"/>
          </p:cNvSpPr>
          <p:nvPr>
            <p:ph type="sldNum" sz="quarter" idx="4"/>
          </p:nvPr>
        </p:nvSpPr>
        <p:spPr>
          <a:xfrm>
            <a:off x="8610600" y="6446579"/>
            <a:ext cx="2743200" cy="184666"/>
          </a:xfrm>
          <a:prstGeom prst="rect">
            <a:avLst/>
          </a:prstGeom>
        </p:spPr>
        <p:txBody>
          <a:bodyPr vert="horz" lIns="0" tIns="0" rIns="0" bIns="0" rtlCol="0" anchor="ctr">
            <a:noAutofit/>
          </a:bodyPr>
          <a:lstStyle>
            <a:lvl1pPr algn="r">
              <a:defRPr sz="900">
                <a:solidFill>
                  <a:schemeClr val="tx1"/>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402109573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Lst>
  <p:hf hdr="0" ftr="0" dt="0"/>
  <p:txStyles>
    <p:titleStyle>
      <a:lvl1pPr algn="l" defTabSz="685800" rtl="0" eaLnBrk="1" latinLnBrk="0" hangingPunct="1">
        <a:lnSpc>
          <a:spcPct val="90000"/>
        </a:lnSpc>
        <a:spcBef>
          <a:spcPct val="0"/>
        </a:spcBef>
        <a:buNone/>
        <a:defRPr sz="3300" b="1" kern="1200">
          <a:solidFill>
            <a:schemeClr val="tx1"/>
          </a:solidFill>
          <a:latin typeface="Trebuchet MS" panose="020B0603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7C6DE8A-EEA4-4C32-BB13-7AA5762EBF36}"/>
              </a:ext>
            </a:extLst>
          </p:cNvPr>
          <p:cNvSpPr>
            <a:spLocks noGrp="1"/>
          </p:cNvSpPr>
          <p:nvPr>
            <p:ph type="title"/>
          </p:nvPr>
        </p:nvSpPr>
        <p:spPr>
          <a:xfrm>
            <a:off x="838200" y="723207"/>
            <a:ext cx="10515600" cy="609398"/>
          </a:xfrm>
          <a:prstGeom prst="rect">
            <a:avLst/>
          </a:prstGeom>
        </p:spPr>
        <p:txBody>
          <a:bodyPr vert="horz" lIns="0" tIns="0" rIns="0" bIns="0" rtlCol="0" anchor="ctr">
            <a:noAutofit/>
          </a:bodyPr>
          <a:lstStyle/>
          <a:p>
            <a:r>
              <a:rPr lang="nl-NL"/>
              <a:t>Klik om stijl te bewerken</a:t>
            </a:r>
          </a:p>
        </p:txBody>
      </p:sp>
      <p:sp>
        <p:nvSpPr>
          <p:cNvPr id="3" name="Tijdelijke aanduiding voor tekst 2">
            <a:extLst>
              <a:ext uri="{FF2B5EF4-FFF2-40B4-BE49-F238E27FC236}">
                <a16:creationId xmlns:a16="http://schemas.microsoft.com/office/drawing/2014/main" id="{D78DBBDE-4A56-4DC7-9A6C-CDD7125E6CB5}"/>
              </a:ext>
            </a:extLst>
          </p:cNvPr>
          <p:cNvSpPr>
            <a:spLocks noGrp="1"/>
          </p:cNvSpPr>
          <p:nvPr>
            <p:ph type="body" idx="1"/>
          </p:nvPr>
        </p:nvSpPr>
        <p:spPr>
          <a:xfrm>
            <a:off x="838200" y="1825627"/>
            <a:ext cx="10515600" cy="1752275"/>
          </a:xfrm>
          <a:prstGeom prst="rect">
            <a:avLst/>
          </a:prstGeom>
        </p:spPr>
        <p:txBody>
          <a:bodyPr vert="horz" lIns="0" tIns="0" rIns="0" bIns="0" rtlCol="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a:extLst>
              <a:ext uri="{FF2B5EF4-FFF2-40B4-BE49-F238E27FC236}">
                <a16:creationId xmlns:a16="http://schemas.microsoft.com/office/drawing/2014/main" id="{15E6567B-7A3E-4898-9D2A-B075D0F9CA80}"/>
              </a:ext>
            </a:extLst>
          </p:cNvPr>
          <p:cNvSpPr>
            <a:spLocks noGrp="1"/>
          </p:cNvSpPr>
          <p:nvPr>
            <p:ph type="ftr" sz="quarter" idx="3"/>
          </p:nvPr>
        </p:nvSpPr>
        <p:spPr>
          <a:xfrm>
            <a:off x="4038600" y="6446579"/>
            <a:ext cx="4114800" cy="184666"/>
          </a:xfrm>
          <a:prstGeom prst="rect">
            <a:avLst/>
          </a:prstGeom>
        </p:spPr>
        <p:txBody>
          <a:bodyPr vert="horz" lIns="0" tIns="0" rIns="0" bIns="0" rtlCol="0" anchor="ctr">
            <a:noAutofit/>
          </a:bodyPr>
          <a:lstStyle>
            <a:lvl1pPr algn="ctr">
              <a:defRPr sz="900">
                <a:solidFill>
                  <a:schemeClr val="tx1"/>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pic>
        <p:nvPicPr>
          <p:cNvPr id="7" name="Graphic 6">
            <a:extLst>
              <a:ext uri="{FF2B5EF4-FFF2-40B4-BE49-F238E27FC236}">
                <a16:creationId xmlns:a16="http://schemas.microsoft.com/office/drawing/2014/main" id="{437C2471-A048-4850-8AF3-5984F9D9E06A}"/>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 y="0"/>
            <a:ext cx="90001" cy="6858000"/>
          </a:xfrm>
          <a:prstGeom prst="rect">
            <a:avLst/>
          </a:prstGeom>
        </p:spPr>
      </p:pic>
      <p:pic>
        <p:nvPicPr>
          <p:cNvPr id="9" name="Afbeelding 8">
            <a:extLst>
              <a:ext uri="{FF2B5EF4-FFF2-40B4-BE49-F238E27FC236}">
                <a16:creationId xmlns:a16="http://schemas.microsoft.com/office/drawing/2014/main" id="{803273C2-CD56-460F-AC82-757965C8800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48370" y="6474983"/>
            <a:ext cx="1269815" cy="156262"/>
          </a:xfrm>
          <a:prstGeom prst="rect">
            <a:avLst/>
          </a:prstGeom>
        </p:spPr>
      </p:pic>
      <p:sp>
        <p:nvSpPr>
          <p:cNvPr id="8" name="Tijdelijke aanduiding voor dianummer 5">
            <a:extLst>
              <a:ext uri="{FF2B5EF4-FFF2-40B4-BE49-F238E27FC236}">
                <a16:creationId xmlns:a16="http://schemas.microsoft.com/office/drawing/2014/main" id="{04ADE7EB-F0E8-44B9-98F8-57838F957345}"/>
              </a:ext>
            </a:extLst>
          </p:cNvPr>
          <p:cNvSpPr>
            <a:spLocks noGrp="1"/>
          </p:cNvSpPr>
          <p:nvPr>
            <p:ph type="sldNum" sz="quarter" idx="4"/>
          </p:nvPr>
        </p:nvSpPr>
        <p:spPr>
          <a:xfrm>
            <a:off x="8610600" y="6446579"/>
            <a:ext cx="2743200" cy="184666"/>
          </a:xfrm>
          <a:prstGeom prst="rect">
            <a:avLst/>
          </a:prstGeom>
        </p:spPr>
        <p:txBody>
          <a:bodyPr vert="horz" lIns="0" tIns="0" rIns="0" bIns="0" rtlCol="0" anchor="ctr">
            <a:noAutofit/>
          </a:bodyPr>
          <a:lstStyle>
            <a:lvl1pPr algn="r">
              <a:defRPr sz="900">
                <a:solidFill>
                  <a:schemeClr val="tx1"/>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spTree>
    <p:extLst>
      <p:ext uri="{BB962C8B-B14F-4D97-AF65-F5344CB8AC3E}">
        <p14:creationId xmlns:p14="http://schemas.microsoft.com/office/powerpoint/2010/main" val="233223092"/>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dt="0"/>
  <p:txStyles>
    <p:titleStyle>
      <a:lvl1pPr algn="l" defTabSz="685800" rtl="0" eaLnBrk="1" latinLnBrk="0" hangingPunct="1">
        <a:lnSpc>
          <a:spcPct val="90000"/>
        </a:lnSpc>
        <a:spcBef>
          <a:spcPct val="0"/>
        </a:spcBef>
        <a:buNone/>
        <a:defRPr sz="3300" b="1" kern="1200">
          <a:solidFill>
            <a:schemeClr val="tx1"/>
          </a:solidFill>
          <a:latin typeface="Trebuchet MS" panose="020B0603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685800" fontAlgn="auto">
              <a:lnSpc>
                <a:spcPct val="100000"/>
              </a:lnSpc>
              <a:spcBef>
                <a:spcPts val="0"/>
              </a:spcBef>
              <a:spcAft>
                <a:spcPts val="0"/>
              </a:spcAft>
              <a:buFontTx/>
              <a:buNone/>
            </a:pPr>
            <a:endParaRPr lang="nl-NL">
              <a:solidFill>
                <a:srgbClr val="252525"/>
              </a:solidFill>
              <a:latin typeface="Trebuchet M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‹nr.›</a:t>
            </a:fld>
            <a:endParaRPr lang="nl-NL">
              <a:solidFill>
                <a:srgbClr val="252525"/>
              </a:solidFill>
              <a:latin typeface="Trebuchet MS"/>
            </a:endParaRPr>
          </a:p>
        </p:txBody>
      </p:sp>
      <p:pic>
        <p:nvPicPr>
          <p:cNvPr id="7" name="Graphic 6">
            <a:extLst>
              <a:ext uri="{FF2B5EF4-FFF2-40B4-BE49-F238E27FC236}">
                <a16:creationId xmlns:a16="http://schemas.microsoft.com/office/drawing/2014/main" id="{C2B57948-0582-48BD-886D-BE59ED46F799}"/>
              </a:ext>
            </a:extLst>
          </p:cNvPr>
          <p:cNvPicPr>
            <a:picLocks noChangeAspect="1"/>
          </p:cNvPicPr>
          <p:nvPr userDrawn="1"/>
        </p:nvPicPr>
        <p:blipFill>
          <a:blip>
            <a:extLst>
              <a:ext uri="{96DAC541-7B7A-43D3-8B79-37D633B846F1}">
                <asvg:svgBlip xmlns:asvg="http://schemas.microsoft.com/office/drawing/2016/SVG/main" r:embed="rId13"/>
              </a:ext>
            </a:extLst>
          </a:blip>
          <a:stretch>
            <a:fillRect/>
          </a:stretch>
        </p:blipFill>
        <p:spPr>
          <a:xfrm>
            <a:off x="1" y="0"/>
            <a:ext cx="90001" cy="6858000"/>
          </a:xfrm>
          <a:prstGeom prst="rect">
            <a:avLst/>
          </a:prstGeom>
        </p:spPr>
      </p:pic>
      <p:pic>
        <p:nvPicPr>
          <p:cNvPr id="8" name="Afbeelding 8">
            <a:extLst>
              <a:ext uri="{FF2B5EF4-FFF2-40B4-BE49-F238E27FC236}">
                <a16:creationId xmlns:a16="http://schemas.microsoft.com/office/drawing/2014/main" id="{42BE5E6A-769E-426F-83B3-D65F61D1432C}"/>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48370" y="6474983"/>
            <a:ext cx="1269815" cy="156262"/>
          </a:xfrm>
          <a:prstGeom prst="rect">
            <a:avLst/>
          </a:prstGeom>
        </p:spPr>
      </p:pic>
    </p:spTree>
    <p:extLst>
      <p:ext uri="{BB962C8B-B14F-4D97-AF65-F5344CB8AC3E}">
        <p14:creationId xmlns:p14="http://schemas.microsoft.com/office/powerpoint/2010/main" val="345800140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426D6-202D-471A-B9CA-AEF049C2D11B}"/>
              </a:ext>
            </a:extLst>
          </p:cNvPr>
          <p:cNvSpPr>
            <a:spLocks noGrp="1"/>
          </p:cNvSpPr>
          <p:nvPr>
            <p:ph type="ctrTitle"/>
          </p:nvPr>
        </p:nvSpPr>
        <p:spPr>
          <a:xfrm>
            <a:off x="965943" y="2348989"/>
            <a:ext cx="9144000" cy="623248"/>
          </a:xfrm>
        </p:spPr>
        <p:txBody>
          <a:bodyPr/>
          <a:lstStyle/>
          <a:p>
            <a:r>
              <a:rPr lang="nl-NL" dirty="0"/>
              <a:t>Op weg naar een nieuwe koers</a:t>
            </a:r>
          </a:p>
        </p:txBody>
      </p:sp>
      <p:sp>
        <p:nvSpPr>
          <p:cNvPr id="3" name="Subtitle 2">
            <a:extLst>
              <a:ext uri="{FF2B5EF4-FFF2-40B4-BE49-F238E27FC236}">
                <a16:creationId xmlns:a16="http://schemas.microsoft.com/office/drawing/2014/main" id="{B86DBE0A-1156-437C-9C1B-298090A9958F}"/>
              </a:ext>
            </a:extLst>
          </p:cNvPr>
          <p:cNvSpPr>
            <a:spLocks noGrp="1"/>
          </p:cNvSpPr>
          <p:nvPr>
            <p:ph type="subTitle" idx="1"/>
          </p:nvPr>
        </p:nvSpPr>
        <p:spPr/>
        <p:txBody>
          <a:bodyPr/>
          <a:lstStyle/>
          <a:p>
            <a:r>
              <a:rPr lang="nl-NL" dirty="0"/>
              <a:t>Resultaten Huurderspanel Enquête – eind 2025</a:t>
            </a:r>
          </a:p>
        </p:txBody>
      </p:sp>
    </p:spTree>
    <p:extLst>
      <p:ext uri="{BB962C8B-B14F-4D97-AF65-F5344CB8AC3E}">
        <p14:creationId xmlns:p14="http://schemas.microsoft.com/office/powerpoint/2010/main" val="4259398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D81F356D-BC4C-BF31-F57E-1D7D5C983CB5}"/>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10</a:t>
            </a:fld>
            <a:endParaRPr lang="nl-NL">
              <a:solidFill>
                <a:srgbClr val="252525"/>
              </a:solidFill>
              <a:latin typeface="Trebuchet MS"/>
            </a:endParaRPr>
          </a:p>
        </p:txBody>
      </p:sp>
      <p:sp>
        <p:nvSpPr>
          <p:cNvPr id="4" name="Tekstvak 3">
            <a:extLst>
              <a:ext uri="{FF2B5EF4-FFF2-40B4-BE49-F238E27FC236}">
                <a16:creationId xmlns:a16="http://schemas.microsoft.com/office/drawing/2014/main" id="{A5AFCF7F-E70A-6AFF-6294-A28BF8E1DEAD}"/>
              </a:ext>
            </a:extLst>
          </p:cNvPr>
          <p:cNvSpPr txBox="1"/>
          <p:nvPr/>
        </p:nvSpPr>
        <p:spPr>
          <a:xfrm>
            <a:off x="623392" y="692696"/>
            <a:ext cx="9001000" cy="429733"/>
          </a:xfrm>
          <a:prstGeom prst="rect">
            <a:avLst/>
          </a:prstGeom>
          <a:noFill/>
        </p:spPr>
        <p:txBody>
          <a:bodyPr wrap="square" rtlCol="0">
            <a:spAutoFit/>
          </a:bodyPr>
          <a:lstStyle/>
          <a:p>
            <a:pPr>
              <a:buNone/>
            </a:pPr>
            <a:r>
              <a:rPr lang="nl-NL" sz="4000" dirty="0">
                <a:latin typeface="+mj-lt"/>
              </a:rPr>
              <a:t>7. Oudere huurders moeten….</a:t>
            </a:r>
          </a:p>
        </p:txBody>
      </p:sp>
      <p:sp>
        <p:nvSpPr>
          <p:cNvPr id="5" name="Tekstvak 4">
            <a:extLst>
              <a:ext uri="{FF2B5EF4-FFF2-40B4-BE49-F238E27FC236}">
                <a16:creationId xmlns:a16="http://schemas.microsoft.com/office/drawing/2014/main" id="{920D46EB-6E23-EAB5-6C23-674214555CFA}"/>
              </a:ext>
            </a:extLst>
          </p:cNvPr>
          <p:cNvSpPr txBox="1"/>
          <p:nvPr/>
        </p:nvSpPr>
        <p:spPr>
          <a:xfrm>
            <a:off x="6096000" y="1593861"/>
            <a:ext cx="4616000" cy="4652812"/>
          </a:xfrm>
          <a:prstGeom prst="rect">
            <a:avLst/>
          </a:prstGeom>
          <a:noFill/>
        </p:spPr>
        <p:txBody>
          <a:bodyPr wrap="square" rtlCol="0">
            <a:spAutoFit/>
          </a:bodyPr>
          <a:lstStyle/>
          <a:p>
            <a:pPr>
              <a:buNone/>
            </a:pPr>
            <a:r>
              <a:rPr lang="nl-NL" sz="1400" dirty="0"/>
              <a:t>92% van de huurders vindt dat </a:t>
            </a:r>
            <a:r>
              <a:rPr lang="nl-NL" sz="1400" b="1" dirty="0"/>
              <a:t>ouderen zelf mogen bepalen</a:t>
            </a:r>
            <a:r>
              <a:rPr lang="nl-NL" sz="1400" dirty="0"/>
              <a:t> of en wanneer ze verhuizen, terwijl 8% vindt dat ze </a:t>
            </a:r>
            <a:r>
              <a:rPr lang="nl-NL" sz="1400" b="1" dirty="0"/>
              <a:t>gedwongen naar een kleinere woning</a:t>
            </a:r>
            <a:r>
              <a:rPr lang="nl-NL" sz="1400" dirty="0"/>
              <a:t> moeten verhuizen.</a:t>
            </a:r>
            <a:br>
              <a:rPr lang="nl-NL" sz="1400" dirty="0"/>
            </a:br>
            <a:endParaRPr lang="nl-NL" sz="1400" dirty="0"/>
          </a:p>
          <a:p>
            <a:pPr marL="285750" indent="-285750"/>
            <a:r>
              <a:rPr lang="nl-NL" sz="1400" b="1" dirty="0"/>
              <a:t>Redenen voor zelf bepalen:</a:t>
            </a:r>
            <a:r>
              <a:rPr lang="nl-NL" sz="1400" dirty="0"/>
              <a:t> ouderen kunnen in hun eigen omgeving blijven (64%), het is hun thuis (58%) en jonge huurders worden ook niet gedwongen (16%). Daarnaast spelen tekort aan kleinere woningen, financiële redenen, stress en voorkeur voor stimulering boven dwang een rol.</a:t>
            </a:r>
            <a:br>
              <a:rPr lang="nl-NL" sz="1400" dirty="0"/>
            </a:br>
            <a:endParaRPr lang="nl-NL" sz="1400" dirty="0"/>
          </a:p>
          <a:p>
            <a:pPr marL="285750" indent="-285750"/>
            <a:r>
              <a:rPr lang="nl-NL" sz="1400" b="1" dirty="0"/>
              <a:t>Redenen voor dwingen:</a:t>
            </a:r>
            <a:r>
              <a:rPr lang="nl-NL" sz="1400" dirty="0"/>
              <a:t> maakt grotere woningen beschikbaar voor jonge gezinnen (57%) en voorkomt dat ouderen alleen wonen in te grote woningen tijdens de woningcrisis (57%).</a:t>
            </a:r>
          </a:p>
          <a:p>
            <a:pPr>
              <a:buNone/>
            </a:pPr>
            <a:endParaRPr lang="nl-NL" dirty="0"/>
          </a:p>
        </p:txBody>
      </p:sp>
      <p:graphicFrame>
        <p:nvGraphicFramePr>
          <p:cNvPr id="3" name="Chart 1">
            <a:extLst>
              <a:ext uri="{FF2B5EF4-FFF2-40B4-BE49-F238E27FC236}">
                <a16:creationId xmlns:a16="http://schemas.microsoft.com/office/drawing/2014/main" id="{8AEF95A2-159E-71D3-96C1-5436B9EDF659}"/>
              </a:ext>
            </a:extLst>
          </p:cNvPr>
          <p:cNvGraphicFramePr>
            <a:graphicFrameLocks/>
          </p:cNvGraphicFramePr>
          <p:nvPr>
            <p:extLst>
              <p:ext uri="{D42A27DB-BD31-4B8C-83A1-F6EECF244321}">
                <p14:modId xmlns:p14="http://schemas.microsoft.com/office/powerpoint/2010/main" val="1507772965"/>
              </p:ext>
            </p:extLst>
          </p:nvPr>
        </p:nvGraphicFramePr>
        <p:xfrm>
          <a:off x="1271464" y="1951221"/>
          <a:ext cx="4464496" cy="32779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2378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F4681-0649-D693-4B62-524139EF5808}"/>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8693D9CF-0111-05AA-0D3A-79327F78D435}"/>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11</a:t>
            </a:fld>
            <a:endParaRPr lang="nl-NL">
              <a:solidFill>
                <a:srgbClr val="252525"/>
              </a:solidFill>
              <a:latin typeface="Trebuchet MS"/>
            </a:endParaRPr>
          </a:p>
        </p:txBody>
      </p:sp>
      <p:sp>
        <p:nvSpPr>
          <p:cNvPr id="5" name="Tekstvak 4">
            <a:extLst>
              <a:ext uri="{FF2B5EF4-FFF2-40B4-BE49-F238E27FC236}">
                <a16:creationId xmlns:a16="http://schemas.microsoft.com/office/drawing/2014/main" id="{C2C2BD37-B8D1-9C3B-4A57-05FE63BF131C}"/>
              </a:ext>
            </a:extLst>
          </p:cNvPr>
          <p:cNvSpPr txBox="1"/>
          <p:nvPr/>
        </p:nvSpPr>
        <p:spPr>
          <a:xfrm>
            <a:off x="6816080" y="1226570"/>
            <a:ext cx="3226543" cy="613245"/>
          </a:xfrm>
          <a:prstGeom prst="rect">
            <a:avLst/>
          </a:prstGeom>
          <a:noFill/>
        </p:spPr>
        <p:txBody>
          <a:bodyPr wrap="square" rtlCol="0">
            <a:spAutoFit/>
          </a:bodyPr>
          <a:lstStyle/>
          <a:p>
            <a:pPr>
              <a:buNone/>
            </a:pPr>
            <a:br>
              <a:rPr lang="nl-NL"/>
            </a:br>
            <a:endParaRPr lang="nl-NL"/>
          </a:p>
        </p:txBody>
      </p:sp>
      <p:sp>
        <p:nvSpPr>
          <p:cNvPr id="7" name="Tekstvak 6">
            <a:extLst>
              <a:ext uri="{FF2B5EF4-FFF2-40B4-BE49-F238E27FC236}">
                <a16:creationId xmlns:a16="http://schemas.microsoft.com/office/drawing/2014/main" id="{DD5EF1E2-6D39-8B7B-5142-674F903DEDC4}"/>
              </a:ext>
            </a:extLst>
          </p:cNvPr>
          <p:cNvSpPr txBox="1"/>
          <p:nvPr/>
        </p:nvSpPr>
        <p:spPr>
          <a:xfrm>
            <a:off x="5973531" y="2038074"/>
            <a:ext cx="4806745" cy="3844899"/>
          </a:xfrm>
          <a:prstGeom prst="rect">
            <a:avLst/>
          </a:prstGeom>
          <a:noFill/>
        </p:spPr>
        <p:txBody>
          <a:bodyPr wrap="square" rtlCol="0">
            <a:spAutoFit/>
          </a:bodyPr>
          <a:lstStyle/>
          <a:p>
            <a:pPr>
              <a:buNone/>
            </a:pPr>
            <a:r>
              <a:rPr lang="nl-NL" sz="1400" dirty="0"/>
              <a:t>69% van de huurders vindt dat mensen met een zorgvraag </a:t>
            </a:r>
            <a:r>
              <a:rPr lang="nl-NL" sz="1400" b="1" dirty="0"/>
              <a:t>verspreid door de wijk</a:t>
            </a:r>
            <a:r>
              <a:rPr lang="nl-NL" sz="1400" dirty="0"/>
              <a:t> moeten wonen, terwijl 31% vindt dat ze </a:t>
            </a:r>
            <a:r>
              <a:rPr lang="nl-NL" sz="1400" b="1" dirty="0"/>
              <a:t>bij elkaar</a:t>
            </a:r>
            <a:r>
              <a:rPr lang="nl-NL" sz="1400" dirty="0"/>
              <a:t> moeten staan.</a:t>
            </a:r>
            <a:br>
              <a:rPr lang="nl-NL" sz="1400" dirty="0"/>
            </a:br>
            <a:endParaRPr lang="nl-NL" sz="1400" dirty="0"/>
          </a:p>
          <a:p>
            <a:pPr marL="285750" indent="-285750"/>
            <a:r>
              <a:rPr lang="nl-NL" sz="1400" b="1" dirty="0"/>
              <a:t>Redenen voor bij elkaar:</a:t>
            </a:r>
            <a:r>
              <a:rPr lang="nl-NL" sz="1400" dirty="0"/>
              <a:t> zorgverleners kunnen efficiënter meerdere cliënten bezoeken (87%), gebouwen en openbare ruimte zijn beter afgestemd op zorgbehoeften (53%), en er is onderlinge steun (8%).</a:t>
            </a:r>
            <a:br>
              <a:rPr lang="nl-NL" sz="1400" dirty="0"/>
            </a:br>
            <a:endParaRPr lang="nl-NL" sz="1400" dirty="0"/>
          </a:p>
          <a:p>
            <a:pPr marL="285750" indent="-285750"/>
            <a:r>
              <a:rPr lang="nl-NL" sz="1400" b="1" dirty="0"/>
              <a:t>Redenen voor spreiden:</a:t>
            </a:r>
            <a:r>
              <a:rPr lang="nl-NL" sz="1400" dirty="0"/>
              <a:t> een gemengde wijk bevordert begrip en steun (68%), bewoners kunnen terug vallen op gezondere buren (49%) en isolatie van mensen met zorgbehoefte wordt voorkomen (44%).</a:t>
            </a:r>
          </a:p>
          <a:p>
            <a:pPr>
              <a:buNone/>
            </a:pPr>
            <a:endParaRPr lang="nl-NL" dirty="0"/>
          </a:p>
        </p:txBody>
      </p:sp>
      <p:sp>
        <p:nvSpPr>
          <p:cNvPr id="9" name="Title 5">
            <a:extLst>
              <a:ext uri="{FF2B5EF4-FFF2-40B4-BE49-F238E27FC236}">
                <a16:creationId xmlns:a16="http://schemas.microsoft.com/office/drawing/2014/main" id="{70BD5D3C-B6AF-86F1-BF80-C416B4F11A8B}"/>
              </a:ext>
            </a:extLst>
          </p:cNvPr>
          <p:cNvSpPr txBox="1">
            <a:spLocks/>
          </p:cNvSpPr>
          <p:nvPr/>
        </p:nvSpPr>
        <p:spPr>
          <a:xfrm>
            <a:off x="674390" y="1307532"/>
            <a:ext cx="10513168" cy="730542"/>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endParaRPr lang="en-US" sz="4200"/>
          </a:p>
        </p:txBody>
      </p:sp>
      <p:sp>
        <p:nvSpPr>
          <p:cNvPr id="12" name="Title 5">
            <a:extLst>
              <a:ext uri="{FF2B5EF4-FFF2-40B4-BE49-F238E27FC236}">
                <a16:creationId xmlns:a16="http://schemas.microsoft.com/office/drawing/2014/main" id="{D0EB7437-93A9-1B9A-DCF8-A6BC425544E5}"/>
              </a:ext>
            </a:extLst>
          </p:cNvPr>
          <p:cNvSpPr txBox="1">
            <a:spLocks/>
          </p:cNvSpPr>
          <p:nvPr/>
        </p:nvSpPr>
        <p:spPr>
          <a:xfrm>
            <a:off x="575668" y="864403"/>
            <a:ext cx="10513168" cy="73054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en-US" sz="3600" dirty="0"/>
              <a:t>8. </a:t>
            </a:r>
            <a:r>
              <a:rPr lang="en-US" sz="3600" dirty="0" err="1"/>
              <a:t>Woningen</a:t>
            </a:r>
            <a:r>
              <a:rPr lang="en-US" sz="3600" dirty="0"/>
              <a:t> </a:t>
            </a:r>
            <a:r>
              <a:rPr lang="en-US" sz="3600" dirty="0" err="1"/>
              <a:t>voor</a:t>
            </a:r>
            <a:r>
              <a:rPr lang="en-US" sz="3600" dirty="0"/>
              <a:t> </a:t>
            </a:r>
            <a:r>
              <a:rPr lang="en-US" sz="3600" dirty="0" err="1"/>
              <a:t>mensen</a:t>
            </a:r>
            <a:r>
              <a:rPr lang="en-US" sz="3600" dirty="0"/>
              <a:t> die </a:t>
            </a:r>
            <a:r>
              <a:rPr lang="en-US" sz="3600" dirty="0" err="1"/>
              <a:t>zorg</a:t>
            </a:r>
            <a:r>
              <a:rPr lang="en-US" sz="3600" dirty="0"/>
              <a:t> </a:t>
            </a:r>
            <a:r>
              <a:rPr lang="en-US" sz="3600" dirty="0" err="1"/>
              <a:t>nodig</a:t>
            </a:r>
            <a:r>
              <a:rPr lang="en-US" sz="3600" dirty="0"/>
              <a:t> </a:t>
            </a:r>
            <a:r>
              <a:rPr lang="en-US" sz="3600" dirty="0" err="1"/>
              <a:t>hebben</a:t>
            </a:r>
            <a:r>
              <a:rPr lang="en-US" sz="3600" dirty="0"/>
              <a:t> </a:t>
            </a:r>
            <a:r>
              <a:rPr lang="en-US" sz="3600" dirty="0" err="1"/>
              <a:t>moeten</a:t>
            </a:r>
            <a:r>
              <a:rPr lang="en-US" sz="3600" dirty="0"/>
              <a:t>….</a:t>
            </a:r>
          </a:p>
        </p:txBody>
      </p:sp>
      <p:graphicFrame>
        <p:nvGraphicFramePr>
          <p:cNvPr id="4" name="Chart 1">
            <a:extLst>
              <a:ext uri="{FF2B5EF4-FFF2-40B4-BE49-F238E27FC236}">
                <a16:creationId xmlns:a16="http://schemas.microsoft.com/office/drawing/2014/main" id="{645E7338-15DB-E34F-460F-B46BF74C35BC}"/>
              </a:ext>
            </a:extLst>
          </p:cNvPr>
          <p:cNvGraphicFramePr>
            <a:graphicFrameLocks/>
          </p:cNvGraphicFramePr>
          <p:nvPr>
            <p:extLst>
              <p:ext uri="{D42A27DB-BD31-4B8C-83A1-F6EECF244321}">
                <p14:modId xmlns:p14="http://schemas.microsoft.com/office/powerpoint/2010/main" val="537743110"/>
              </p:ext>
            </p:extLst>
          </p:nvPr>
        </p:nvGraphicFramePr>
        <p:xfrm>
          <a:off x="1140751" y="2119036"/>
          <a:ext cx="4591964" cy="34423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4487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4C67D-11CD-8A26-443F-C033E5B224D0}"/>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EC9F62DC-508F-3996-7894-53C7D2BE4D24}"/>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12</a:t>
            </a:fld>
            <a:endParaRPr lang="nl-NL">
              <a:solidFill>
                <a:srgbClr val="252525"/>
              </a:solidFill>
              <a:latin typeface="Trebuchet MS"/>
            </a:endParaRPr>
          </a:p>
        </p:txBody>
      </p:sp>
      <p:sp>
        <p:nvSpPr>
          <p:cNvPr id="5" name="Tekstvak 4">
            <a:extLst>
              <a:ext uri="{FF2B5EF4-FFF2-40B4-BE49-F238E27FC236}">
                <a16:creationId xmlns:a16="http://schemas.microsoft.com/office/drawing/2014/main" id="{43C100D8-944B-B7B3-0FB7-0B03028808A5}"/>
              </a:ext>
            </a:extLst>
          </p:cNvPr>
          <p:cNvSpPr txBox="1"/>
          <p:nvPr/>
        </p:nvSpPr>
        <p:spPr>
          <a:xfrm>
            <a:off x="6096001" y="1799358"/>
            <a:ext cx="4982936" cy="5191421"/>
          </a:xfrm>
          <a:prstGeom prst="rect">
            <a:avLst/>
          </a:prstGeom>
          <a:noFill/>
        </p:spPr>
        <p:txBody>
          <a:bodyPr wrap="square" rtlCol="0">
            <a:spAutoFit/>
          </a:bodyPr>
          <a:lstStyle/>
          <a:p>
            <a:pPr>
              <a:buNone/>
            </a:pPr>
            <a:r>
              <a:rPr lang="nl-NL" sz="1400" dirty="0"/>
              <a:t>58% van de huurders vindt dat de corporatie ook verantwoordelijk is voor </a:t>
            </a:r>
            <a:r>
              <a:rPr lang="nl-NL" sz="1400" b="1" dirty="0"/>
              <a:t>het helpen van huurders om energie te besparen en gedrag te verduurzamen</a:t>
            </a:r>
            <a:r>
              <a:rPr lang="nl-NL" sz="1400" dirty="0"/>
              <a:t>, terwijl 42% vindt dat de corporatie alleen verantwoordelijk is voor het </a:t>
            </a:r>
            <a:r>
              <a:rPr lang="nl-NL" sz="1400" b="1" dirty="0"/>
              <a:t>huis zelf</a:t>
            </a:r>
            <a:r>
              <a:rPr lang="nl-NL" sz="1400" dirty="0"/>
              <a:t>.</a:t>
            </a:r>
            <a:br>
              <a:rPr lang="nl-NL" sz="1400" dirty="0"/>
            </a:br>
            <a:endParaRPr lang="nl-NL" sz="1400" dirty="0"/>
          </a:p>
          <a:p>
            <a:pPr marL="285750" indent="-285750"/>
            <a:r>
              <a:rPr lang="nl-NL" sz="1400" b="1" dirty="0"/>
              <a:t>Redenen voor huurders helpen verduurzamen:</a:t>
            </a:r>
            <a:r>
              <a:rPr lang="nl-NL" sz="1400" dirty="0"/>
              <a:t> de corporatie heeft een bredere maatschappelijke taak (60%), duurzaam gedrag is net zo belangrijk als een duurzaam huis (54%), en niet alle huurders weten hoe ze energie kunnen besparen (38%).</a:t>
            </a:r>
            <a:br>
              <a:rPr lang="nl-NL" sz="1400" dirty="0"/>
            </a:br>
            <a:endParaRPr lang="nl-NL" sz="1400" dirty="0"/>
          </a:p>
          <a:p>
            <a:pPr marL="285750" indent="-285750"/>
            <a:r>
              <a:rPr lang="nl-NL" sz="1400" b="1" dirty="0"/>
              <a:t>Redenen voor alleen verantwoordelijk voor het huis:</a:t>
            </a:r>
            <a:r>
              <a:rPr lang="nl-NL" sz="1400" dirty="0"/>
              <a:t> huurders zijn volwassen en kunnen zelf keuzes maken (56%), de meeste mensen weten inmiddels hoe ze duurzaam kunnen zijn (45%), en gedragsbeïnvloeding hoort meer bij gemeenten of energieloketten (39%).</a:t>
            </a:r>
          </a:p>
          <a:p>
            <a:pPr>
              <a:buNone/>
            </a:pPr>
            <a:br>
              <a:rPr lang="nl-NL" dirty="0"/>
            </a:br>
            <a:endParaRPr lang="nl-NL" dirty="0"/>
          </a:p>
        </p:txBody>
      </p:sp>
      <p:sp>
        <p:nvSpPr>
          <p:cNvPr id="6" name="Title 5">
            <a:extLst>
              <a:ext uri="{FF2B5EF4-FFF2-40B4-BE49-F238E27FC236}">
                <a16:creationId xmlns:a16="http://schemas.microsoft.com/office/drawing/2014/main" id="{D64CF8DA-2F79-BFE9-DA52-BB42063B4780}"/>
              </a:ext>
            </a:extLst>
          </p:cNvPr>
          <p:cNvSpPr txBox="1">
            <a:spLocks/>
          </p:cNvSpPr>
          <p:nvPr/>
        </p:nvSpPr>
        <p:spPr>
          <a:xfrm>
            <a:off x="695400" y="908720"/>
            <a:ext cx="10513168" cy="73054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en-US" sz="3600" dirty="0"/>
              <a:t>9. Op het </a:t>
            </a:r>
            <a:r>
              <a:rPr lang="en-US" sz="3600" dirty="0" err="1"/>
              <a:t>gebied</a:t>
            </a:r>
            <a:r>
              <a:rPr lang="en-US" sz="3600" dirty="0"/>
              <a:t> van </a:t>
            </a:r>
            <a:r>
              <a:rPr lang="en-US" sz="3600" dirty="0" err="1"/>
              <a:t>verduurzaming</a:t>
            </a:r>
            <a:r>
              <a:rPr lang="en-US" sz="3600" dirty="0"/>
              <a:t> is de </a:t>
            </a:r>
            <a:r>
              <a:rPr lang="en-US" sz="3600" dirty="0" err="1"/>
              <a:t>woningcorporatie</a:t>
            </a:r>
            <a:r>
              <a:rPr lang="en-US" sz="3600" dirty="0"/>
              <a:t>…</a:t>
            </a:r>
          </a:p>
        </p:txBody>
      </p:sp>
      <p:graphicFrame>
        <p:nvGraphicFramePr>
          <p:cNvPr id="4" name="Chart 1">
            <a:extLst>
              <a:ext uri="{FF2B5EF4-FFF2-40B4-BE49-F238E27FC236}">
                <a16:creationId xmlns:a16="http://schemas.microsoft.com/office/drawing/2014/main" id="{36BEA075-BDED-EC20-C717-691E551FD889}"/>
              </a:ext>
            </a:extLst>
          </p:cNvPr>
          <p:cNvGraphicFramePr>
            <a:graphicFrameLocks/>
          </p:cNvGraphicFramePr>
          <p:nvPr>
            <p:extLst>
              <p:ext uri="{D42A27DB-BD31-4B8C-83A1-F6EECF244321}">
                <p14:modId xmlns:p14="http://schemas.microsoft.com/office/powerpoint/2010/main" val="1222001389"/>
              </p:ext>
            </p:extLst>
          </p:nvPr>
        </p:nvGraphicFramePr>
        <p:xfrm>
          <a:off x="1019801" y="2158819"/>
          <a:ext cx="4881466" cy="33662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855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AD84F-3820-34B8-C397-453CE924DD84}"/>
            </a:ext>
          </a:extLst>
        </p:cNvPr>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06F2093E-5759-F16F-0167-83156468BF6C}"/>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13</a:t>
            </a:fld>
            <a:endParaRPr lang="nl-NL">
              <a:solidFill>
                <a:srgbClr val="252525"/>
              </a:solidFill>
              <a:latin typeface="Trebuchet MS"/>
            </a:endParaRPr>
          </a:p>
        </p:txBody>
      </p:sp>
      <p:sp>
        <p:nvSpPr>
          <p:cNvPr id="4" name="Tekstvak 3">
            <a:extLst>
              <a:ext uri="{FF2B5EF4-FFF2-40B4-BE49-F238E27FC236}">
                <a16:creationId xmlns:a16="http://schemas.microsoft.com/office/drawing/2014/main" id="{DBE36B55-51DE-90DF-9388-F605D51B5A8B}"/>
              </a:ext>
            </a:extLst>
          </p:cNvPr>
          <p:cNvSpPr txBox="1"/>
          <p:nvPr/>
        </p:nvSpPr>
        <p:spPr>
          <a:xfrm>
            <a:off x="687562" y="692696"/>
            <a:ext cx="10873208" cy="422936"/>
          </a:xfrm>
          <a:prstGeom prst="rect">
            <a:avLst/>
          </a:prstGeom>
          <a:noFill/>
        </p:spPr>
        <p:txBody>
          <a:bodyPr wrap="square" rtlCol="0">
            <a:spAutoFit/>
          </a:bodyPr>
          <a:lstStyle/>
          <a:p>
            <a:pPr>
              <a:buNone/>
            </a:pPr>
            <a:r>
              <a:rPr lang="nl-NL" sz="3800" dirty="0">
                <a:latin typeface="+mj-lt"/>
              </a:rPr>
              <a:t>10. Het is belangrijker dat….</a:t>
            </a:r>
          </a:p>
        </p:txBody>
      </p:sp>
      <p:sp>
        <p:nvSpPr>
          <p:cNvPr id="6" name="Tekstvak 5">
            <a:extLst>
              <a:ext uri="{FF2B5EF4-FFF2-40B4-BE49-F238E27FC236}">
                <a16:creationId xmlns:a16="http://schemas.microsoft.com/office/drawing/2014/main" id="{7163AB41-65BD-B4AC-1750-52E951890DE7}"/>
              </a:ext>
            </a:extLst>
          </p:cNvPr>
          <p:cNvSpPr txBox="1"/>
          <p:nvPr/>
        </p:nvSpPr>
        <p:spPr>
          <a:xfrm>
            <a:off x="6162328" y="1893697"/>
            <a:ext cx="4614529" cy="3830344"/>
          </a:xfrm>
          <a:prstGeom prst="rect">
            <a:avLst/>
          </a:prstGeom>
          <a:noFill/>
        </p:spPr>
        <p:txBody>
          <a:bodyPr wrap="square" rtlCol="0">
            <a:spAutoFit/>
          </a:bodyPr>
          <a:lstStyle/>
          <a:p>
            <a:pPr>
              <a:buNone/>
            </a:pPr>
            <a:r>
              <a:rPr lang="nl-NL" sz="1400" dirty="0"/>
              <a:t>60% van de huurders vindt dat er </a:t>
            </a:r>
            <a:r>
              <a:rPr lang="nl-NL" sz="1400" b="1" dirty="0"/>
              <a:t>per huurder maatwerk</a:t>
            </a:r>
            <a:r>
              <a:rPr lang="nl-NL" sz="1400" dirty="0"/>
              <a:t> toegepast moet worden, terwijl 40% vindt dat </a:t>
            </a:r>
            <a:r>
              <a:rPr lang="nl-NL" sz="1400" b="1" dirty="0"/>
              <a:t>alle huurders gelijk</a:t>
            </a:r>
            <a:r>
              <a:rPr lang="nl-NL" sz="1400" dirty="0"/>
              <a:t> behandeld moeten worden.</a:t>
            </a:r>
            <a:br>
              <a:rPr lang="nl-NL" sz="1400" dirty="0"/>
            </a:br>
            <a:endParaRPr lang="nl-NL" sz="1400" dirty="0"/>
          </a:p>
          <a:p>
            <a:pPr marL="285750" indent="-285750"/>
            <a:r>
              <a:rPr lang="nl-NL" sz="1400" b="1" dirty="0"/>
              <a:t>Redenen voor maatwerk:</a:t>
            </a:r>
            <a:r>
              <a:rPr lang="nl-NL" sz="1400" dirty="0"/>
              <a:t> de corporatie kan rekening houden met de menselijke kant (76%), uitzonderlijke situaties beter ondersteunen (49%) en schrijnende gevallen voorkomen (45%).</a:t>
            </a:r>
            <a:br>
              <a:rPr lang="nl-NL" sz="1400" dirty="0"/>
            </a:br>
            <a:endParaRPr lang="nl-NL" sz="1400" dirty="0"/>
          </a:p>
          <a:p>
            <a:pPr marL="285750" indent="-285750"/>
            <a:r>
              <a:rPr lang="nl-NL" sz="1400" b="1" dirty="0"/>
              <a:t>Redenen voor gelijke behandeling:</a:t>
            </a:r>
            <a:r>
              <a:rPr lang="nl-NL" sz="1400" dirty="0"/>
              <a:t> zorgt voor duidelijkheid voor huurders (63%), bevordert transparantie en eerlijkheid (54%) en voorkomt gevoelens van oneerlijkheid (24%).</a:t>
            </a:r>
          </a:p>
          <a:p>
            <a:pPr>
              <a:buNone/>
            </a:pPr>
            <a:endParaRPr lang="nl-NL" sz="1200" dirty="0"/>
          </a:p>
        </p:txBody>
      </p:sp>
      <p:graphicFrame>
        <p:nvGraphicFramePr>
          <p:cNvPr id="5" name="Chart 1">
            <a:extLst>
              <a:ext uri="{FF2B5EF4-FFF2-40B4-BE49-F238E27FC236}">
                <a16:creationId xmlns:a16="http://schemas.microsoft.com/office/drawing/2014/main" id="{F71C7828-711F-5AEF-707D-2035ED111B6C}"/>
              </a:ext>
            </a:extLst>
          </p:cNvPr>
          <p:cNvGraphicFramePr>
            <a:graphicFrameLocks/>
          </p:cNvGraphicFramePr>
          <p:nvPr>
            <p:extLst>
              <p:ext uri="{D42A27DB-BD31-4B8C-83A1-F6EECF244321}">
                <p14:modId xmlns:p14="http://schemas.microsoft.com/office/powerpoint/2010/main" val="2012229538"/>
              </p:ext>
            </p:extLst>
          </p:nvPr>
        </p:nvGraphicFramePr>
        <p:xfrm>
          <a:off x="687561" y="1772023"/>
          <a:ext cx="4986617" cy="35588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59029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52DED7D3-84B4-FB32-91E3-302FE82976BF}"/>
              </a:ext>
            </a:extLst>
          </p:cNvPr>
          <p:cNvSpPr>
            <a:spLocks noGrp="1"/>
          </p:cNvSpPr>
          <p:nvPr>
            <p:ph type="title"/>
          </p:nvPr>
        </p:nvSpPr>
        <p:spPr/>
        <p:txBody>
          <a:bodyPr/>
          <a:lstStyle/>
          <a:p>
            <a:r>
              <a:rPr lang="nl-NL" dirty="0"/>
              <a:t>Wat gebeurt er met de resultaten?</a:t>
            </a:r>
          </a:p>
        </p:txBody>
      </p:sp>
      <p:sp>
        <p:nvSpPr>
          <p:cNvPr id="4" name="Tijdelijke aanduiding voor inhoud 3">
            <a:extLst>
              <a:ext uri="{FF2B5EF4-FFF2-40B4-BE49-F238E27FC236}">
                <a16:creationId xmlns:a16="http://schemas.microsoft.com/office/drawing/2014/main" id="{1ABE6049-26F4-2408-2A1E-7B5B02C84EC4}"/>
              </a:ext>
            </a:extLst>
          </p:cNvPr>
          <p:cNvSpPr>
            <a:spLocks noGrp="1"/>
          </p:cNvSpPr>
          <p:nvPr>
            <p:ph idx="1"/>
          </p:nvPr>
        </p:nvSpPr>
        <p:spPr/>
        <p:txBody>
          <a:bodyPr/>
          <a:lstStyle/>
          <a:p>
            <a:r>
              <a:rPr lang="nl-NL" dirty="0"/>
              <a:t>De resultaten worden intern besproken.</a:t>
            </a:r>
          </a:p>
          <a:p>
            <a:r>
              <a:rPr lang="nl-NL" dirty="0"/>
              <a:t>Naar aanleiding van deze enquête zijn huurders uitgenodigd voor een fysieke bijeenkomst bij Wooncompagnie op kantoor. Hier zijn sommige vragen en onderwerpen wat uitgebreider besproken.</a:t>
            </a:r>
          </a:p>
          <a:p>
            <a:r>
              <a:rPr lang="nl-NL" dirty="0"/>
              <a:t>Deze input wordt meegenomen in het schrijven van de nieuwe koers van 2026. </a:t>
            </a:r>
          </a:p>
        </p:txBody>
      </p:sp>
      <p:sp>
        <p:nvSpPr>
          <p:cNvPr id="2" name="Tijdelijke aanduiding voor dianummer 1">
            <a:extLst>
              <a:ext uri="{FF2B5EF4-FFF2-40B4-BE49-F238E27FC236}">
                <a16:creationId xmlns:a16="http://schemas.microsoft.com/office/drawing/2014/main" id="{B67BA4B3-4C54-DE37-2D61-0BF8C0B956DC}"/>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14</a:t>
            </a:fld>
            <a:endParaRPr lang="nl-NL">
              <a:solidFill>
                <a:srgbClr val="252525"/>
              </a:solidFill>
              <a:latin typeface="Trebuchet MS"/>
            </a:endParaRPr>
          </a:p>
        </p:txBody>
      </p:sp>
    </p:spTree>
    <p:extLst>
      <p:ext uri="{BB962C8B-B14F-4D97-AF65-F5344CB8AC3E}">
        <p14:creationId xmlns:p14="http://schemas.microsoft.com/office/powerpoint/2010/main" val="2974326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7D6C1FA0-089E-4088-C3E5-011C5980E3DD}"/>
              </a:ext>
            </a:extLst>
          </p:cNvPr>
          <p:cNvSpPr>
            <a:spLocks noGrp="1"/>
          </p:cNvSpPr>
          <p:nvPr>
            <p:ph idx="1"/>
          </p:nvPr>
        </p:nvSpPr>
        <p:spPr>
          <a:xfrm>
            <a:off x="752435" y="872580"/>
            <a:ext cx="10515600" cy="2376264"/>
          </a:xfrm>
        </p:spPr>
        <p:txBody>
          <a:bodyPr>
            <a:normAutofit/>
          </a:bodyPr>
          <a:lstStyle/>
          <a:p>
            <a:pPr marL="0" indent="0">
              <a:buNone/>
            </a:pPr>
            <a:r>
              <a:rPr lang="nl-NL" sz="2600" dirty="0"/>
              <a:t>In 2025 is Wooncompagnie begonnen met het vernieuwen van de koers. De vorige koers loopt namelijk in 2025 af. Een logische stap was om aan het huurderspanel een aantal vragen voor te leggen over uiteenlopende thema’s die belangrijk zijn voor het nieuwe beleid. In totaal hebben 381 huurders de enquête ingevuld.</a:t>
            </a:r>
          </a:p>
          <a:p>
            <a:pPr marL="0" indent="0">
              <a:buNone/>
            </a:pPr>
            <a:endParaRPr lang="nl-NL" dirty="0"/>
          </a:p>
        </p:txBody>
      </p:sp>
      <p:sp>
        <p:nvSpPr>
          <p:cNvPr id="4" name="Tijdelijke aanduiding voor dianummer 3">
            <a:extLst>
              <a:ext uri="{FF2B5EF4-FFF2-40B4-BE49-F238E27FC236}">
                <a16:creationId xmlns:a16="http://schemas.microsoft.com/office/drawing/2014/main" id="{B579A3F0-7A37-49A8-036F-42D6AD7F0513}"/>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2</a:t>
            </a:fld>
            <a:endParaRPr lang="nl-NL">
              <a:solidFill>
                <a:srgbClr val="252525"/>
              </a:solidFill>
              <a:latin typeface="Trebuchet MS"/>
            </a:endParaRPr>
          </a:p>
        </p:txBody>
      </p:sp>
      <p:sp>
        <p:nvSpPr>
          <p:cNvPr id="6" name="Tekstvak 5">
            <a:extLst>
              <a:ext uri="{FF2B5EF4-FFF2-40B4-BE49-F238E27FC236}">
                <a16:creationId xmlns:a16="http://schemas.microsoft.com/office/drawing/2014/main" id="{7B0C3CCA-5F39-B767-5E24-5DC8CC4E7E5D}"/>
              </a:ext>
            </a:extLst>
          </p:cNvPr>
          <p:cNvSpPr txBox="1"/>
          <p:nvPr/>
        </p:nvSpPr>
        <p:spPr>
          <a:xfrm>
            <a:off x="752435" y="2827632"/>
            <a:ext cx="10396666" cy="2893100"/>
          </a:xfrm>
          <a:prstGeom prst="rect">
            <a:avLst/>
          </a:prstGeom>
          <a:noFill/>
        </p:spPr>
        <p:txBody>
          <a:bodyPr wrap="square" rtlCol="0">
            <a:spAutoFit/>
          </a:bodyPr>
          <a:lstStyle/>
          <a:p>
            <a:pPr>
              <a:lnSpc>
                <a:spcPct val="100000"/>
              </a:lnSpc>
              <a:buNone/>
            </a:pPr>
            <a:r>
              <a:rPr lang="nl-NL" sz="2600" dirty="0">
                <a:latin typeface="+mn-lt"/>
                <a:cs typeface="Arial" panose="020B0604020202020204" pitchFamily="34" charset="0"/>
              </a:rPr>
              <a:t>De enquête bestond uit:</a:t>
            </a:r>
          </a:p>
          <a:p>
            <a:pPr marL="914400" lvl="1" indent="-457200">
              <a:lnSpc>
                <a:spcPct val="100000"/>
              </a:lnSpc>
            </a:pPr>
            <a:r>
              <a:rPr lang="nl-NL" sz="2600" b="1" dirty="0">
                <a:latin typeface="+mn-lt"/>
                <a:cs typeface="Arial" panose="020B0604020202020204" pitchFamily="34" charset="0"/>
              </a:rPr>
              <a:t>10 hoofdvragen </a:t>
            </a:r>
            <a:r>
              <a:rPr lang="nl-NL" sz="2600" dirty="0">
                <a:latin typeface="+mn-lt"/>
                <a:cs typeface="Arial" panose="020B0604020202020204" pitchFamily="34" charset="0"/>
              </a:rPr>
              <a:t>over diverse thema’s, zoals leefbaarheid, verduurzaming en doorstroming;</a:t>
            </a:r>
          </a:p>
          <a:p>
            <a:pPr marL="914400" lvl="1" indent="-457200">
              <a:lnSpc>
                <a:spcPct val="100000"/>
              </a:lnSpc>
            </a:pPr>
            <a:r>
              <a:rPr lang="nl-NL" sz="2600" b="1" dirty="0">
                <a:latin typeface="+mn-lt"/>
                <a:cs typeface="Arial" panose="020B0604020202020204" pitchFamily="34" charset="0"/>
              </a:rPr>
              <a:t>10 </a:t>
            </a:r>
            <a:r>
              <a:rPr lang="nl-NL" sz="2600" b="1" dirty="0" err="1">
                <a:latin typeface="+mn-lt"/>
                <a:cs typeface="Arial" panose="020B0604020202020204" pitchFamily="34" charset="0"/>
              </a:rPr>
              <a:t>subvragen</a:t>
            </a:r>
            <a:r>
              <a:rPr lang="nl-NL" sz="2600" b="1" dirty="0">
                <a:latin typeface="+mn-lt"/>
                <a:cs typeface="Arial" panose="020B0604020202020204" pitchFamily="34" charset="0"/>
              </a:rPr>
              <a:t> </a:t>
            </a:r>
            <a:r>
              <a:rPr lang="nl-NL" sz="2600" dirty="0">
                <a:latin typeface="+mn-lt"/>
                <a:cs typeface="Arial" panose="020B0604020202020204" pitchFamily="34" charset="0"/>
              </a:rPr>
              <a:t>waarin huurders konden aangeven welke argumenten het beste aansloten bij hun mening over de hoofdvragen. Er konden meerdere antwoorden worden gekozen;</a:t>
            </a:r>
          </a:p>
          <a:p>
            <a:pPr marL="914400" lvl="1" indent="-457200">
              <a:lnSpc>
                <a:spcPct val="100000"/>
              </a:lnSpc>
            </a:pPr>
            <a:r>
              <a:rPr lang="nl-NL" sz="2600" dirty="0">
                <a:latin typeface="+mn-lt"/>
                <a:cs typeface="Arial" panose="020B0604020202020204" pitchFamily="34" charset="0"/>
              </a:rPr>
              <a:t>En enkele achtergrondvragen over leeftijd en geslacht</a:t>
            </a:r>
            <a:endParaRPr lang="nl-NL" sz="2600" dirty="0"/>
          </a:p>
        </p:txBody>
      </p:sp>
    </p:spTree>
    <p:extLst>
      <p:ext uri="{BB962C8B-B14F-4D97-AF65-F5344CB8AC3E}">
        <p14:creationId xmlns:p14="http://schemas.microsoft.com/office/powerpoint/2010/main" val="1791138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61AA04-EA90-55BD-9E1B-71E6828A5703}"/>
              </a:ext>
            </a:extLst>
          </p:cNvPr>
          <p:cNvSpPr>
            <a:spLocks noGrp="1"/>
          </p:cNvSpPr>
          <p:nvPr>
            <p:ph type="title"/>
          </p:nvPr>
        </p:nvSpPr>
        <p:spPr/>
        <p:txBody>
          <a:bodyPr/>
          <a:lstStyle/>
          <a:p>
            <a:r>
              <a:rPr lang="nl-NL" dirty="0"/>
              <a:t>Achtergrondinformatie</a:t>
            </a:r>
          </a:p>
        </p:txBody>
      </p:sp>
      <p:sp>
        <p:nvSpPr>
          <p:cNvPr id="4" name="Tijdelijke aanduiding voor dianummer 3">
            <a:extLst>
              <a:ext uri="{FF2B5EF4-FFF2-40B4-BE49-F238E27FC236}">
                <a16:creationId xmlns:a16="http://schemas.microsoft.com/office/drawing/2014/main" id="{FA67FB79-8EA8-0348-24F2-8BF879166288}"/>
              </a:ext>
            </a:extLst>
          </p:cNvPr>
          <p:cNvSpPr>
            <a:spLocks noGrp="1"/>
          </p:cNvSpPr>
          <p:nvPr>
            <p:ph type="sldNum" sz="quarter" idx="12"/>
          </p:nvPr>
        </p:nvSpPr>
        <p:spPr/>
        <p:txBody>
          <a:bodyPr/>
          <a:lstStyle/>
          <a:p>
            <a:pPr defTabSz="685800" fontAlgn="auto">
              <a:lnSpc>
                <a:spcPct val="100000"/>
              </a:lnSpc>
              <a:spcBef>
                <a:spcPts val="0"/>
              </a:spcBef>
              <a:spcAft>
                <a:spcPts val="0"/>
              </a:spcAft>
              <a:buFontTx/>
              <a:buNone/>
            </a:pPr>
            <a:fld id="{13399660-1671-4E04-BE3D-B211B3F8AC08}" type="slidenum">
              <a:rPr lang="nl-NL" smtClean="0">
                <a:solidFill>
                  <a:srgbClr val="252525"/>
                </a:solidFill>
                <a:latin typeface="Trebuchet MS"/>
              </a:rPr>
              <a:pPr defTabSz="685800" fontAlgn="auto">
                <a:lnSpc>
                  <a:spcPct val="100000"/>
                </a:lnSpc>
                <a:spcBef>
                  <a:spcPts val="0"/>
                </a:spcBef>
                <a:spcAft>
                  <a:spcPts val="0"/>
                </a:spcAft>
                <a:buFontTx/>
                <a:buNone/>
              </a:pPr>
              <a:t>3</a:t>
            </a:fld>
            <a:endParaRPr lang="nl-NL">
              <a:solidFill>
                <a:srgbClr val="252525"/>
              </a:solidFill>
              <a:latin typeface="Trebuchet MS"/>
            </a:endParaRPr>
          </a:p>
        </p:txBody>
      </p:sp>
      <p:sp>
        <p:nvSpPr>
          <p:cNvPr id="8" name="Tekstvak 7">
            <a:extLst>
              <a:ext uri="{FF2B5EF4-FFF2-40B4-BE49-F238E27FC236}">
                <a16:creationId xmlns:a16="http://schemas.microsoft.com/office/drawing/2014/main" id="{86ABFA3A-72C4-D1F9-2990-1851A7F017D9}"/>
              </a:ext>
            </a:extLst>
          </p:cNvPr>
          <p:cNvSpPr txBox="1"/>
          <p:nvPr/>
        </p:nvSpPr>
        <p:spPr>
          <a:xfrm>
            <a:off x="8101104" y="1809901"/>
            <a:ext cx="1584176" cy="343940"/>
          </a:xfrm>
          <a:prstGeom prst="rect">
            <a:avLst/>
          </a:prstGeom>
          <a:noFill/>
        </p:spPr>
        <p:txBody>
          <a:bodyPr wrap="square" rtlCol="0">
            <a:spAutoFit/>
          </a:bodyPr>
          <a:lstStyle/>
          <a:p>
            <a:pPr>
              <a:buNone/>
            </a:pPr>
            <a:r>
              <a:rPr lang="nl-NL"/>
              <a:t>Geslacht</a:t>
            </a:r>
          </a:p>
        </p:txBody>
      </p:sp>
      <p:sp>
        <p:nvSpPr>
          <p:cNvPr id="7" name="Tekstvak 6">
            <a:extLst>
              <a:ext uri="{FF2B5EF4-FFF2-40B4-BE49-F238E27FC236}">
                <a16:creationId xmlns:a16="http://schemas.microsoft.com/office/drawing/2014/main" id="{4048DDF9-C38F-2D7F-7204-C8A26A629F08}"/>
              </a:ext>
            </a:extLst>
          </p:cNvPr>
          <p:cNvSpPr txBox="1"/>
          <p:nvPr/>
        </p:nvSpPr>
        <p:spPr>
          <a:xfrm>
            <a:off x="2639616" y="1772816"/>
            <a:ext cx="936104" cy="343940"/>
          </a:xfrm>
          <a:prstGeom prst="rect">
            <a:avLst/>
          </a:prstGeom>
          <a:noFill/>
        </p:spPr>
        <p:txBody>
          <a:bodyPr wrap="square" rtlCol="0">
            <a:spAutoFit/>
          </a:bodyPr>
          <a:lstStyle/>
          <a:p>
            <a:pPr>
              <a:buNone/>
            </a:pPr>
            <a:r>
              <a:rPr lang="nl-NL"/>
              <a:t>Leeftijd</a:t>
            </a:r>
          </a:p>
        </p:txBody>
      </p:sp>
      <p:graphicFrame>
        <p:nvGraphicFramePr>
          <p:cNvPr id="5" name="Grafiek 4">
            <a:extLst>
              <a:ext uri="{FF2B5EF4-FFF2-40B4-BE49-F238E27FC236}">
                <a16:creationId xmlns:a16="http://schemas.microsoft.com/office/drawing/2014/main" id="{DADBC7B0-183A-5A06-65B4-A84F331F9E05}"/>
              </a:ext>
            </a:extLst>
          </p:cNvPr>
          <p:cNvGraphicFramePr>
            <a:graphicFrameLocks/>
          </p:cNvGraphicFramePr>
          <p:nvPr>
            <p:extLst>
              <p:ext uri="{D42A27DB-BD31-4B8C-83A1-F6EECF244321}">
                <p14:modId xmlns:p14="http://schemas.microsoft.com/office/powerpoint/2010/main" val="1524265134"/>
              </p:ext>
            </p:extLst>
          </p:nvPr>
        </p:nvGraphicFramePr>
        <p:xfrm>
          <a:off x="239832" y="1772816"/>
          <a:ext cx="5688633" cy="35283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a:extLst>
              <a:ext uri="{FF2B5EF4-FFF2-40B4-BE49-F238E27FC236}">
                <a16:creationId xmlns:a16="http://schemas.microsoft.com/office/drawing/2014/main" id="{96B59403-0CC2-BAA4-7938-B841A9A40F7C}"/>
              </a:ext>
            </a:extLst>
          </p:cNvPr>
          <p:cNvGraphicFramePr>
            <a:graphicFrameLocks/>
          </p:cNvGraphicFramePr>
          <p:nvPr>
            <p:extLst>
              <p:ext uri="{D42A27DB-BD31-4B8C-83A1-F6EECF244321}">
                <p14:modId xmlns:p14="http://schemas.microsoft.com/office/powerpoint/2010/main" val="3536941770"/>
              </p:ext>
            </p:extLst>
          </p:nvPr>
        </p:nvGraphicFramePr>
        <p:xfrm>
          <a:off x="6888654" y="2142976"/>
          <a:ext cx="3657599" cy="324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676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50A261-8B86-8464-6B4B-C1F2A35497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AD53ABE-00C3-FAB6-6872-C1D81CD1E03C}"/>
              </a:ext>
            </a:extLst>
          </p:cNvPr>
          <p:cNvSpPr>
            <a:spLocks noGrp="1"/>
          </p:cNvSpPr>
          <p:nvPr>
            <p:ph type="title"/>
          </p:nvPr>
        </p:nvSpPr>
        <p:spPr>
          <a:xfrm>
            <a:off x="829580" y="332656"/>
            <a:ext cx="10515600" cy="1325563"/>
          </a:xfrm>
        </p:spPr>
        <p:txBody>
          <a:bodyPr vert="horz" lIns="91440" tIns="45720" rIns="91440" bIns="45720" rtlCol="0" anchor="ctr">
            <a:normAutofit/>
          </a:bodyPr>
          <a:lstStyle/>
          <a:p>
            <a:r>
              <a:rPr lang="en-US" sz="3700" kern="1200" dirty="0">
                <a:latin typeface="+mj-lt"/>
                <a:ea typeface="+mj-ea"/>
                <a:cs typeface="+mj-cs"/>
              </a:rPr>
              <a:t>1. </a:t>
            </a:r>
            <a:r>
              <a:rPr lang="nl-NL" sz="4000" dirty="0"/>
              <a:t>Huren bij een corporatie is ...</a:t>
            </a:r>
            <a:br>
              <a:rPr lang="nl-NL" sz="4000" dirty="0"/>
            </a:br>
            <a:endParaRPr lang="en-US" sz="3700" kern="1200" dirty="0">
              <a:latin typeface="+mj-lt"/>
              <a:ea typeface="+mj-ea"/>
              <a:cs typeface="+mj-cs"/>
            </a:endParaRPr>
          </a:p>
        </p:txBody>
      </p:sp>
      <p:sp>
        <p:nvSpPr>
          <p:cNvPr id="5" name="Slide Number Placeholder 4">
            <a:extLst>
              <a:ext uri="{FF2B5EF4-FFF2-40B4-BE49-F238E27FC236}">
                <a16:creationId xmlns:a16="http://schemas.microsoft.com/office/drawing/2014/main" id="{8E863C14-E138-193D-1320-3A9E6A88BCDF}"/>
              </a:ext>
            </a:extLst>
          </p:cNvPr>
          <p:cNvSpPr>
            <a:spLocks noGrp="1"/>
          </p:cNvSpPr>
          <p:nvPr>
            <p:ph type="sldNum" sz="quarter" idx="12"/>
          </p:nvPr>
        </p:nvSpPr>
        <p:spPr/>
        <p:txBody>
          <a:bodyPr vert="horz" lIns="91440" tIns="45720" rIns="91440" bIns="45720" rtlCol="0" anchor="ctr">
            <a:normAutofit/>
          </a:bodyPr>
          <a:lstStyle/>
          <a:p>
            <a:pPr fontAlgn="auto">
              <a:spcBef>
                <a:spcPts val="0"/>
              </a:spcBef>
              <a:spcAft>
                <a:spcPts val="600"/>
              </a:spcAft>
              <a:buNone/>
            </a:pPr>
            <a:fld id="{13399660-1671-4E04-BE3D-B211B3F8AC08}" type="slidenum">
              <a:rPr lang="en-US" sz="1200" smtClean="0">
                <a:solidFill>
                  <a:schemeClr val="tx1">
                    <a:tint val="75000"/>
                  </a:schemeClr>
                </a:solidFill>
                <a:latin typeface="+mn-lt"/>
              </a:rPr>
              <a:pPr fontAlgn="auto">
                <a:spcBef>
                  <a:spcPts val="0"/>
                </a:spcBef>
                <a:spcAft>
                  <a:spcPts val="600"/>
                </a:spcAft>
                <a:buNone/>
              </a:pPr>
              <a:t>4</a:t>
            </a:fld>
            <a:endParaRPr lang="en-US" sz="1200">
              <a:solidFill>
                <a:schemeClr val="tx1">
                  <a:tint val="75000"/>
                </a:schemeClr>
              </a:solidFill>
              <a:latin typeface="+mn-lt"/>
            </a:endParaRPr>
          </a:p>
        </p:txBody>
      </p:sp>
      <p:sp>
        <p:nvSpPr>
          <p:cNvPr id="3" name="Tekstvak 2">
            <a:extLst>
              <a:ext uri="{FF2B5EF4-FFF2-40B4-BE49-F238E27FC236}">
                <a16:creationId xmlns:a16="http://schemas.microsoft.com/office/drawing/2014/main" id="{532B49FA-7A68-6041-01D9-8BEA7E0C840C}"/>
              </a:ext>
            </a:extLst>
          </p:cNvPr>
          <p:cNvSpPr txBox="1"/>
          <p:nvPr/>
        </p:nvSpPr>
        <p:spPr>
          <a:xfrm>
            <a:off x="5428658" y="1658219"/>
            <a:ext cx="5688632" cy="4114203"/>
          </a:xfrm>
          <a:prstGeom prst="rect">
            <a:avLst/>
          </a:prstGeom>
          <a:noFill/>
        </p:spPr>
        <p:txBody>
          <a:bodyPr wrap="square" rtlCol="0">
            <a:spAutoFit/>
          </a:bodyPr>
          <a:lstStyle/>
          <a:p>
            <a:pPr>
              <a:buNone/>
            </a:pPr>
            <a:r>
              <a:rPr lang="nl-NL" sz="1400" dirty="0">
                <a:latin typeface="Arial" panose="020B0604020202020204" pitchFamily="34" charset="0"/>
                <a:cs typeface="Arial" panose="020B0604020202020204" pitchFamily="34" charset="0"/>
              </a:rPr>
              <a:t>Het merendeel van de huurders (87%) vindt dat </a:t>
            </a:r>
            <a:r>
              <a:rPr lang="nl-NL" sz="1400" b="1" dirty="0">
                <a:latin typeface="Arial" panose="020B0604020202020204" pitchFamily="34" charset="0"/>
                <a:cs typeface="Arial" panose="020B0604020202020204" pitchFamily="34" charset="0"/>
              </a:rPr>
              <a:t>huren bij de corporatie voor iedereen toegankelijk</a:t>
            </a:r>
            <a:r>
              <a:rPr lang="nl-NL" sz="1400" dirty="0">
                <a:latin typeface="Arial" panose="020B0604020202020204" pitchFamily="34" charset="0"/>
                <a:cs typeface="Arial" panose="020B0604020202020204" pitchFamily="34" charset="0"/>
              </a:rPr>
              <a:t> moet zijn, terwijl 13% vindt dat dit alleen voor </a:t>
            </a:r>
            <a:r>
              <a:rPr lang="nl-NL" sz="1400" b="1" dirty="0">
                <a:latin typeface="Arial" panose="020B0604020202020204" pitchFamily="34" charset="0"/>
                <a:cs typeface="Arial" panose="020B0604020202020204" pitchFamily="34" charset="0"/>
              </a:rPr>
              <a:t>mensen met een laag inkomen</a:t>
            </a:r>
            <a:r>
              <a:rPr lang="nl-NL" sz="1400" dirty="0">
                <a:latin typeface="Arial" panose="020B0604020202020204" pitchFamily="34" charset="0"/>
                <a:cs typeface="Arial" panose="020B0604020202020204" pitchFamily="34" charset="0"/>
              </a:rPr>
              <a:t> is. </a:t>
            </a:r>
            <a:br>
              <a:rPr lang="nl-NL" sz="1400" dirty="0">
                <a:latin typeface="Arial" panose="020B0604020202020204" pitchFamily="34" charset="0"/>
                <a:cs typeface="Arial" panose="020B0604020202020204" pitchFamily="34" charset="0"/>
              </a:rPr>
            </a:br>
            <a:endParaRPr lang="nl-NL" sz="1400" dirty="0">
              <a:latin typeface="Arial" panose="020B0604020202020204" pitchFamily="34" charset="0"/>
              <a:cs typeface="Arial" panose="020B0604020202020204" pitchFamily="34" charset="0"/>
            </a:endParaRPr>
          </a:p>
          <a:p>
            <a:pPr marL="285750" indent="-285750"/>
            <a:r>
              <a:rPr lang="nl-NL" sz="1400" b="1" dirty="0">
                <a:latin typeface="Arial" panose="020B0604020202020204" pitchFamily="34" charset="0"/>
                <a:cs typeface="Arial" panose="020B0604020202020204" pitchFamily="34" charset="0"/>
              </a:rPr>
              <a:t>Redenen voor toegankelijk voor iedereen:</a:t>
            </a:r>
            <a:r>
              <a:rPr lang="nl-NL" sz="1400" dirty="0">
                <a:latin typeface="Arial" panose="020B0604020202020204" pitchFamily="34" charset="0"/>
                <a:cs typeface="Arial" panose="020B0604020202020204" pitchFamily="34" charset="0"/>
              </a:rPr>
              <a:t> hogere inkomens hebben vaak nog steeds te weinig inkomen voor koop- of vrije sectorhuur (64%), iedereen heeft recht op een betaalbaar huis (62%), buurten moeten gemengd zijn (42%) en hogere inkomens hebben ook moeite met betaalbare woonruimte (39%).</a:t>
            </a:r>
            <a:br>
              <a:rPr lang="nl-NL" sz="1400" dirty="0">
                <a:latin typeface="Arial" panose="020B0604020202020204" pitchFamily="34" charset="0"/>
                <a:cs typeface="Arial" panose="020B0604020202020204" pitchFamily="34" charset="0"/>
              </a:rPr>
            </a:br>
            <a:endParaRPr lang="nl-NL" sz="1400" dirty="0">
              <a:latin typeface="Arial" panose="020B0604020202020204" pitchFamily="34" charset="0"/>
              <a:cs typeface="Arial" panose="020B0604020202020204" pitchFamily="34" charset="0"/>
            </a:endParaRPr>
          </a:p>
          <a:p>
            <a:pPr marL="285750" indent="-285750"/>
            <a:r>
              <a:rPr lang="nl-NL" sz="1400" b="1" dirty="0">
                <a:latin typeface="Arial" panose="020B0604020202020204" pitchFamily="34" charset="0"/>
                <a:cs typeface="Arial" panose="020B0604020202020204" pitchFamily="34" charset="0"/>
              </a:rPr>
              <a:t>Redenen voor alleen lage inkomens:</a:t>
            </a:r>
            <a:r>
              <a:rPr lang="nl-NL" sz="1400" dirty="0">
                <a:latin typeface="Arial" panose="020B0604020202020204" pitchFamily="34" charset="0"/>
                <a:cs typeface="Arial" panose="020B0604020202020204" pitchFamily="34" charset="0"/>
              </a:rPr>
              <a:t> er zijn al te weinig betaalbare woningen voor deze groep (77%), hogere inkomens kunnen op de vrije markt terecht (46%) en de wachtlijsten zijn lang (40%).</a:t>
            </a:r>
          </a:p>
          <a:p>
            <a:pPr>
              <a:buNone/>
            </a:pPr>
            <a:endParaRPr lang="nl-NL" dirty="0"/>
          </a:p>
        </p:txBody>
      </p:sp>
      <p:graphicFrame>
        <p:nvGraphicFramePr>
          <p:cNvPr id="7" name="Chart 1">
            <a:extLst>
              <a:ext uri="{FF2B5EF4-FFF2-40B4-BE49-F238E27FC236}">
                <a16:creationId xmlns:a16="http://schemas.microsoft.com/office/drawing/2014/main" id="{EB0CC8AC-E727-9CEC-E5CF-28E558BFC2F8}"/>
              </a:ext>
            </a:extLst>
          </p:cNvPr>
          <p:cNvGraphicFramePr>
            <a:graphicFrameLocks/>
          </p:cNvGraphicFramePr>
          <p:nvPr>
            <p:extLst>
              <p:ext uri="{D42A27DB-BD31-4B8C-83A1-F6EECF244321}">
                <p14:modId xmlns:p14="http://schemas.microsoft.com/office/powerpoint/2010/main" val="184668267"/>
              </p:ext>
            </p:extLst>
          </p:nvPr>
        </p:nvGraphicFramePr>
        <p:xfrm>
          <a:off x="911424" y="2002587"/>
          <a:ext cx="4320480" cy="30825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1650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5">
            <a:extLst>
              <a:ext uri="{FF2B5EF4-FFF2-40B4-BE49-F238E27FC236}">
                <a16:creationId xmlns:a16="http://schemas.microsoft.com/office/drawing/2014/main" id="{E8464944-62CF-54D5-3EA9-59F3B232E451}"/>
              </a:ext>
            </a:extLst>
          </p:cNvPr>
          <p:cNvSpPr>
            <a:spLocks noGrp="1"/>
          </p:cNvSpPr>
          <p:nvPr>
            <p:ph type="title"/>
          </p:nvPr>
        </p:nvSpPr>
        <p:spPr>
          <a:xfrm>
            <a:off x="829580" y="332656"/>
            <a:ext cx="10515600" cy="1325563"/>
          </a:xfrm>
        </p:spPr>
        <p:txBody>
          <a:bodyPr vert="horz" lIns="91440" tIns="45720" rIns="91440" bIns="45720" rtlCol="0" anchor="ctr">
            <a:normAutofit/>
          </a:bodyPr>
          <a:lstStyle/>
          <a:p>
            <a:r>
              <a:rPr lang="en-US" sz="3700" kern="1200" dirty="0">
                <a:latin typeface="+mj-lt"/>
                <a:ea typeface="+mj-ea"/>
                <a:cs typeface="+mj-cs"/>
              </a:rPr>
              <a:t>2.De </a:t>
            </a:r>
            <a:r>
              <a:rPr lang="en-US" sz="3700" kern="1200" dirty="0" err="1">
                <a:latin typeface="+mj-lt"/>
                <a:ea typeface="+mj-ea"/>
                <a:cs typeface="+mj-cs"/>
              </a:rPr>
              <a:t>huurprijs</a:t>
            </a:r>
            <a:r>
              <a:rPr lang="en-US" sz="3700" kern="1200" dirty="0">
                <a:latin typeface="+mj-lt"/>
                <a:ea typeface="+mj-ea"/>
                <a:cs typeface="+mj-cs"/>
              </a:rPr>
              <a:t> van </a:t>
            </a:r>
            <a:r>
              <a:rPr lang="en-US" sz="3700" kern="1200" dirty="0" err="1">
                <a:latin typeface="+mj-lt"/>
                <a:ea typeface="+mj-ea"/>
                <a:cs typeface="+mj-cs"/>
              </a:rPr>
              <a:t>een</a:t>
            </a:r>
            <a:r>
              <a:rPr lang="en-US" sz="3700" kern="1200" dirty="0">
                <a:latin typeface="+mj-lt"/>
                <a:ea typeface="+mj-ea"/>
                <a:cs typeface="+mj-cs"/>
              </a:rPr>
              <a:t> </a:t>
            </a:r>
            <a:r>
              <a:rPr lang="en-US" sz="3700" kern="1200" dirty="0" err="1">
                <a:latin typeface="+mj-lt"/>
                <a:ea typeface="+mj-ea"/>
                <a:cs typeface="+mj-cs"/>
              </a:rPr>
              <a:t>woning</a:t>
            </a:r>
            <a:r>
              <a:rPr lang="en-US" sz="3700" kern="1200" dirty="0">
                <a:latin typeface="+mj-lt"/>
                <a:ea typeface="+mj-ea"/>
                <a:cs typeface="+mj-cs"/>
              </a:rPr>
              <a:t> </a:t>
            </a:r>
            <a:r>
              <a:rPr lang="en-US" sz="3700" kern="1200" dirty="0" err="1">
                <a:latin typeface="+mj-lt"/>
                <a:ea typeface="+mj-ea"/>
                <a:cs typeface="+mj-cs"/>
              </a:rPr>
              <a:t>moet</a:t>
            </a:r>
            <a:r>
              <a:rPr lang="en-US" sz="3700" dirty="0"/>
              <a:t>…</a:t>
            </a:r>
            <a:br>
              <a:rPr lang="nl-NL" sz="4000" dirty="0"/>
            </a:br>
            <a:endParaRPr lang="en-US" sz="3700" kern="1200" dirty="0">
              <a:latin typeface="+mj-lt"/>
              <a:ea typeface="+mj-ea"/>
              <a:cs typeface="+mj-cs"/>
            </a:endParaRPr>
          </a:p>
        </p:txBody>
      </p:sp>
      <p:sp>
        <p:nvSpPr>
          <p:cNvPr id="14" name="Tekstvak 13">
            <a:extLst>
              <a:ext uri="{FF2B5EF4-FFF2-40B4-BE49-F238E27FC236}">
                <a16:creationId xmlns:a16="http://schemas.microsoft.com/office/drawing/2014/main" id="{BEC69A7B-7548-0AE8-7B0A-C7941297A94F}"/>
              </a:ext>
            </a:extLst>
          </p:cNvPr>
          <p:cNvSpPr txBox="1"/>
          <p:nvPr/>
        </p:nvSpPr>
        <p:spPr>
          <a:xfrm>
            <a:off x="5457764" y="1988840"/>
            <a:ext cx="5904656" cy="3844899"/>
          </a:xfrm>
          <a:prstGeom prst="rect">
            <a:avLst/>
          </a:prstGeom>
          <a:noFill/>
        </p:spPr>
        <p:txBody>
          <a:bodyPr wrap="square" rtlCol="0">
            <a:spAutoFit/>
          </a:bodyPr>
          <a:lstStyle/>
          <a:p>
            <a:pPr>
              <a:buNone/>
            </a:pPr>
            <a:r>
              <a:rPr lang="nl-NL" sz="1400" dirty="0"/>
              <a:t>De meningen over betaalbaarheid zijn verdeeld: 61% vindt dat de </a:t>
            </a:r>
            <a:r>
              <a:rPr lang="nl-NL" sz="1400" b="1" dirty="0"/>
              <a:t>huurprijs moet aansluiten bij de woningkwaliteit</a:t>
            </a:r>
            <a:r>
              <a:rPr lang="nl-NL" sz="1400" dirty="0"/>
              <a:t>, terwijl 39% vindt dat het moet passen bij het </a:t>
            </a:r>
            <a:r>
              <a:rPr lang="nl-NL" sz="1400" b="1" dirty="0"/>
              <a:t>inkomen van de huurder</a:t>
            </a:r>
            <a:r>
              <a:rPr lang="nl-NL" sz="1400" dirty="0"/>
              <a:t>.</a:t>
            </a:r>
            <a:br>
              <a:rPr lang="nl-NL" sz="1400" dirty="0"/>
            </a:br>
            <a:endParaRPr lang="nl-NL" sz="1400" dirty="0"/>
          </a:p>
          <a:p>
            <a:pPr marL="285750" indent="-285750"/>
            <a:r>
              <a:rPr lang="nl-NL" sz="1400" b="1" dirty="0"/>
              <a:t>Redenen voor huurprijs gebaseerd op woningkwaliteit:</a:t>
            </a:r>
            <a:r>
              <a:rPr lang="nl-NL" sz="1400" dirty="0"/>
              <a:t> gelijke kwaliteit = gelijke huur (59%), te hoge huur voor lage kwaliteit voorkomt onterecht financiële druk (50%) en buren betalen logisch hetzelfde (35%).</a:t>
            </a:r>
            <a:br>
              <a:rPr lang="nl-NL" sz="1400" dirty="0"/>
            </a:br>
            <a:endParaRPr lang="nl-NL" sz="1400" dirty="0"/>
          </a:p>
          <a:p>
            <a:pPr marL="285750" indent="-285750"/>
            <a:r>
              <a:rPr lang="nl-NL" sz="1400" b="1" dirty="0"/>
              <a:t>Redenen voor huurprijs gebaseerd op inkomen:</a:t>
            </a:r>
            <a:r>
              <a:rPr lang="nl-NL" sz="1400" dirty="0"/>
              <a:t> houdt de woning betaalbaar (53%), hogere inkomens betalen naar draagkracht (50%) en vermindert afhankelijkheid van huurtoeslag (33%).</a:t>
            </a:r>
          </a:p>
          <a:p>
            <a:pPr>
              <a:buNone/>
            </a:pPr>
            <a:br>
              <a:rPr lang="nl-NL" dirty="0"/>
            </a:br>
            <a:endParaRPr lang="nl-NL" dirty="0"/>
          </a:p>
        </p:txBody>
      </p:sp>
      <p:graphicFrame>
        <p:nvGraphicFramePr>
          <p:cNvPr id="4" name="Chart 1">
            <a:extLst>
              <a:ext uri="{FF2B5EF4-FFF2-40B4-BE49-F238E27FC236}">
                <a16:creationId xmlns:a16="http://schemas.microsoft.com/office/drawing/2014/main" id="{A5E8887C-B1FD-0A91-73F6-6FBC2C425379}"/>
              </a:ext>
            </a:extLst>
          </p:cNvPr>
          <p:cNvGraphicFramePr>
            <a:graphicFrameLocks/>
          </p:cNvGraphicFramePr>
          <p:nvPr>
            <p:extLst>
              <p:ext uri="{D42A27DB-BD31-4B8C-83A1-F6EECF244321}">
                <p14:modId xmlns:p14="http://schemas.microsoft.com/office/powerpoint/2010/main" val="3591986701"/>
              </p:ext>
            </p:extLst>
          </p:nvPr>
        </p:nvGraphicFramePr>
        <p:xfrm>
          <a:off x="829580" y="1988840"/>
          <a:ext cx="4258308" cy="33123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3732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ED7011E-D467-407C-BD25-A70C1D3823F7}"/>
              </a:ext>
            </a:extLst>
          </p:cNvPr>
          <p:cNvSpPr>
            <a:spLocks noGrp="1"/>
          </p:cNvSpPr>
          <p:nvPr>
            <p:ph type="title"/>
          </p:nvPr>
        </p:nvSpPr>
        <p:spPr/>
        <p:txBody>
          <a:bodyPr vert="horz" lIns="91440" tIns="45720" rIns="91440" bIns="45720" rtlCol="0" anchor="ctr">
            <a:normAutofit/>
          </a:bodyPr>
          <a:lstStyle/>
          <a:p>
            <a:r>
              <a:rPr lang="en-US" sz="3700" kern="1200" dirty="0">
                <a:latin typeface="+mj-lt"/>
                <a:ea typeface="+mj-ea"/>
                <a:cs typeface="+mj-cs"/>
              </a:rPr>
              <a:t>3. De </a:t>
            </a:r>
            <a:r>
              <a:rPr lang="en-US" sz="3700" kern="1200" dirty="0" err="1">
                <a:latin typeface="+mj-lt"/>
                <a:ea typeface="+mj-ea"/>
                <a:cs typeface="+mj-cs"/>
              </a:rPr>
              <a:t>kwaliteit</a:t>
            </a:r>
            <a:r>
              <a:rPr lang="en-US" sz="3700" kern="1200" dirty="0">
                <a:latin typeface="+mj-lt"/>
                <a:ea typeface="+mj-ea"/>
                <a:cs typeface="+mj-cs"/>
              </a:rPr>
              <a:t> van de </a:t>
            </a:r>
            <a:r>
              <a:rPr lang="en-US" sz="3700" kern="1200" dirty="0" err="1">
                <a:latin typeface="+mj-lt"/>
                <a:ea typeface="+mj-ea"/>
                <a:cs typeface="+mj-cs"/>
              </a:rPr>
              <a:t>woning</a:t>
            </a:r>
            <a:r>
              <a:rPr lang="en-US" sz="3700" kern="1200" dirty="0">
                <a:latin typeface="+mj-lt"/>
                <a:ea typeface="+mj-ea"/>
                <a:cs typeface="+mj-cs"/>
              </a:rPr>
              <a:t>….</a:t>
            </a:r>
          </a:p>
        </p:txBody>
      </p:sp>
      <p:sp>
        <p:nvSpPr>
          <p:cNvPr id="5" name="Slide Number Placeholder 4">
            <a:extLst>
              <a:ext uri="{FF2B5EF4-FFF2-40B4-BE49-F238E27FC236}">
                <a16:creationId xmlns:a16="http://schemas.microsoft.com/office/drawing/2014/main" id="{C965760B-08F1-4750-9E0A-9DF3FE1A9256}"/>
              </a:ext>
            </a:extLst>
          </p:cNvPr>
          <p:cNvSpPr>
            <a:spLocks noGrp="1"/>
          </p:cNvSpPr>
          <p:nvPr>
            <p:ph type="sldNum" sz="quarter" idx="12"/>
          </p:nvPr>
        </p:nvSpPr>
        <p:spPr/>
        <p:txBody>
          <a:bodyPr vert="horz" lIns="91440" tIns="45720" rIns="91440" bIns="45720" rtlCol="0" anchor="ctr">
            <a:normAutofit/>
          </a:bodyPr>
          <a:lstStyle/>
          <a:p>
            <a:pPr fontAlgn="auto">
              <a:spcBef>
                <a:spcPts val="0"/>
              </a:spcBef>
              <a:spcAft>
                <a:spcPts val="600"/>
              </a:spcAft>
              <a:buNone/>
            </a:pPr>
            <a:fld id="{13399660-1671-4E04-BE3D-B211B3F8AC08}" type="slidenum">
              <a:rPr lang="en-US" sz="1200" smtClean="0">
                <a:solidFill>
                  <a:schemeClr val="tx1">
                    <a:tint val="75000"/>
                  </a:schemeClr>
                </a:solidFill>
                <a:latin typeface="+mn-lt"/>
              </a:rPr>
              <a:pPr fontAlgn="auto">
                <a:spcBef>
                  <a:spcPts val="0"/>
                </a:spcBef>
                <a:spcAft>
                  <a:spcPts val="600"/>
                </a:spcAft>
                <a:buNone/>
              </a:pPr>
              <a:t>6</a:t>
            </a:fld>
            <a:endParaRPr lang="en-US" sz="1200">
              <a:solidFill>
                <a:schemeClr val="tx1">
                  <a:tint val="75000"/>
                </a:schemeClr>
              </a:solidFill>
              <a:latin typeface="+mn-lt"/>
            </a:endParaRPr>
          </a:p>
        </p:txBody>
      </p:sp>
      <p:sp>
        <p:nvSpPr>
          <p:cNvPr id="10" name="Tijdelijke aanduiding voor inhoud 2">
            <a:extLst>
              <a:ext uri="{FF2B5EF4-FFF2-40B4-BE49-F238E27FC236}">
                <a16:creationId xmlns:a16="http://schemas.microsoft.com/office/drawing/2014/main" id="{F2EF4BEB-F1EE-F2A7-4B0C-783869AAA811}"/>
              </a:ext>
            </a:extLst>
          </p:cNvPr>
          <p:cNvSpPr>
            <a:spLocks noGrp="1"/>
          </p:cNvSpPr>
          <p:nvPr>
            <p:ph idx="1"/>
          </p:nvPr>
        </p:nvSpPr>
        <p:spPr>
          <a:xfrm>
            <a:off x="5710533" y="2286681"/>
            <a:ext cx="5310275" cy="4351338"/>
          </a:xfrm>
        </p:spPr>
        <p:txBody>
          <a:bodyPr>
            <a:normAutofit/>
          </a:bodyPr>
          <a:lstStyle/>
          <a:p>
            <a:pPr marL="0" indent="0">
              <a:buNone/>
            </a:pPr>
            <a:br>
              <a:rPr lang="nl-NL" dirty="0"/>
            </a:br>
            <a:r>
              <a:rPr lang="nl-NL" sz="1400" dirty="0">
                <a:latin typeface="Arial" panose="020B0604020202020204" pitchFamily="34" charset="0"/>
                <a:cs typeface="Arial" panose="020B0604020202020204" pitchFamily="34" charset="0"/>
              </a:rPr>
              <a:t>Iets meer dan de helft van de huurders (55%) vindt dat een woning </a:t>
            </a:r>
            <a:r>
              <a:rPr lang="nl-NL" sz="1400" b="1" dirty="0">
                <a:latin typeface="Arial" panose="020B0604020202020204" pitchFamily="34" charset="0"/>
                <a:cs typeface="Arial" panose="020B0604020202020204" pitchFamily="34" charset="0"/>
              </a:rPr>
              <a:t>luxe of meer dan voldoende</a:t>
            </a:r>
            <a:r>
              <a:rPr lang="nl-NL" sz="1400" dirty="0">
                <a:latin typeface="Arial" panose="020B0604020202020204" pitchFamily="34" charset="0"/>
                <a:cs typeface="Arial" panose="020B0604020202020204" pitchFamily="34" charset="0"/>
              </a:rPr>
              <a:t> mag zijn, terwijl 45% een </a:t>
            </a:r>
            <a:r>
              <a:rPr lang="nl-NL" sz="1400" b="1" dirty="0">
                <a:latin typeface="Arial" panose="020B0604020202020204" pitchFamily="34" charset="0"/>
                <a:cs typeface="Arial" panose="020B0604020202020204" pitchFamily="34" charset="0"/>
              </a:rPr>
              <a:t>sobere en doelmatige</a:t>
            </a:r>
            <a:r>
              <a:rPr lang="nl-NL" sz="1400" dirty="0">
                <a:latin typeface="Arial" panose="020B0604020202020204" pitchFamily="34" charset="0"/>
                <a:cs typeface="Arial" panose="020B0604020202020204" pitchFamily="34" charset="0"/>
              </a:rPr>
              <a:t> woning acceptabel vindt.</a:t>
            </a:r>
          </a:p>
          <a:p>
            <a:r>
              <a:rPr lang="nl-NL" sz="1400" b="1" dirty="0">
                <a:latin typeface="Arial" panose="020B0604020202020204" pitchFamily="34" charset="0"/>
                <a:cs typeface="Arial" panose="020B0604020202020204" pitchFamily="34" charset="0"/>
              </a:rPr>
              <a:t>Redenen voor luxe:</a:t>
            </a:r>
            <a:r>
              <a:rPr lang="nl-NL" sz="1400" dirty="0">
                <a:latin typeface="Arial" panose="020B0604020202020204" pitchFamily="34" charset="0"/>
                <a:cs typeface="Arial" panose="020B0604020202020204" pitchFamily="34" charset="0"/>
              </a:rPr>
              <a:t> huurders verwachten waar voor hun geld (63%) en vinden dat een huurwoning niet onder hoort te doen aan de kwaliteit van een koopwoning (60%). </a:t>
            </a:r>
          </a:p>
          <a:p>
            <a:r>
              <a:rPr lang="nl-NL" sz="1400" b="1" dirty="0">
                <a:latin typeface="Arial" panose="020B0604020202020204" pitchFamily="34" charset="0"/>
                <a:cs typeface="Arial" panose="020B0604020202020204" pitchFamily="34" charset="0"/>
              </a:rPr>
              <a:t>Redenen voor sober en doelmatig:</a:t>
            </a:r>
            <a:r>
              <a:rPr lang="nl-NL" sz="1400" dirty="0">
                <a:latin typeface="Arial" panose="020B0604020202020204" pitchFamily="34" charset="0"/>
                <a:cs typeface="Arial" panose="020B0604020202020204" pitchFamily="34" charset="0"/>
              </a:rPr>
              <a:t> betaalbaarheid staat voorop (69%) en een basis om zelf in te richten (47%).</a:t>
            </a:r>
            <a:endParaRPr lang="nl-NL" sz="1400" dirty="0"/>
          </a:p>
        </p:txBody>
      </p:sp>
      <p:graphicFrame>
        <p:nvGraphicFramePr>
          <p:cNvPr id="2" name="Chart 1">
            <a:extLst>
              <a:ext uri="{FF2B5EF4-FFF2-40B4-BE49-F238E27FC236}">
                <a16:creationId xmlns:a16="http://schemas.microsoft.com/office/drawing/2014/main" id="{A91E4248-F222-DF1F-9FA9-4EA204EA2374}"/>
              </a:ext>
            </a:extLst>
          </p:cNvPr>
          <p:cNvGraphicFramePr>
            <a:graphicFrameLocks/>
          </p:cNvGraphicFramePr>
          <p:nvPr>
            <p:extLst>
              <p:ext uri="{D42A27DB-BD31-4B8C-83A1-F6EECF244321}">
                <p14:modId xmlns:p14="http://schemas.microsoft.com/office/powerpoint/2010/main" val="1634359311"/>
              </p:ext>
            </p:extLst>
          </p:nvPr>
        </p:nvGraphicFramePr>
        <p:xfrm>
          <a:off x="838200" y="2060848"/>
          <a:ext cx="4260858" cy="33843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2414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E551F54-B6C7-4D6E-94C9-F02F3E2E2DAA}"/>
              </a:ext>
            </a:extLst>
          </p:cNvPr>
          <p:cNvSpPr>
            <a:spLocks noGrp="1"/>
          </p:cNvSpPr>
          <p:nvPr>
            <p:ph type="title"/>
          </p:nvPr>
        </p:nvSpPr>
        <p:spPr/>
        <p:txBody>
          <a:bodyPr vert="horz" lIns="91440" tIns="45720" rIns="91440" bIns="45720" rtlCol="0" anchor="ctr">
            <a:normAutofit/>
          </a:bodyPr>
          <a:lstStyle/>
          <a:p>
            <a:r>
              <a:rPr lang="en-US" kern="1200" dirty="0">
                <a:latin typeface="+mj-lt"/>
                <a:ea typeface="+mj-ea"/>
                <a:cs typeface="+mj-cs"/>
              </a:rPr>
              <a:t>4. </a:t>
            </a:r>
            <a:r>
              <a:rPr lang="en-US" dirty="0"/>
              <a:t>Sociale </a:t>
            </a:r>
            <a:r>
              <a:rPr lang="en-US" dirty="0" err="1"/>
              <a:t>huurwoningen</a:t>
            </a:r>
            <a:r>
              <a:rPr lang="en-US" dirty="0"/>
              <a:t> </a:t>
            </a:r>
            <a:r>
              <a:rPr lang="en-US" dirty="0" err="1"/>
              <a:t>moeten</a:t>
            </a:r>
            <a:r>
              <a:rPr lang="en-US" dirty="0"/>
              <a:t>…</a:t>
            </a:r>
            <a:endParaRPr lang="en-US" kern="1200" dirty="0">
              <a:latin typeface="+mj-lt"/>
              <a:ea typeface="+mj-ea"/>
              <a:cs typeface="+mj-cs"/>
            </a:endParaRPr>
          </a:p>
        </p:txBody>
      </p:sp>
      <p:sp>
        <p:nvSpPr>
          <p:cNvPr id="5" name="Slide Number Placeholder 4">
            <a:extLst>
              <a:ext uri="{FF2B5EF4-FFF2-40B4-BE49-F238E27FC236}">
                <a16:creationId xmlns:a16="http://schemas.microsoft.com/office/drawing/2014/main" id="{81DBBFC1-F0CE-4FA7-AD66-23468A839EE7}"/>
              </a:ext>
            </a:extLst>
          </p:cNvPr>
          <p:cNvSpPr>
            <a:spLocks noGrp="1"/>
          </p:cNvSpPr>
          <p:nvPr>
            <p:ph type="sldNum" sz="quarter" idx="12"/>
          </p:nvPr>
        </p:nvSpPr>
        <p:spPr/>
        <p:txBody>
          <a:bodyPr vert="horz" lIns="91440" tIns="45720" rIns="91440" bIns="45720" rtlCol="0" anchor="ctr">
            <a:normAutofit/>
          </a:bodyPr>
          <a:lstStyle/>
          <a:p>
            <a:pPr fontAlgn="auto">
              <a:spcBef>
                <a:spcPts val="0"/>
              </a:spcBef>
              <a:spcAft>
                <a:spcPts val="600"/>
              </a:spcAft>
              <a:buNone/>
            </a:pPr>
            <a:fld id="{13399660-1671-4E04-BE3D-B211B3F8AC08}" type="slidenum">
              <a:rPr lang="en-US" sz="1200" smtClean="0">
                <a:solidFill>
                  <a:schemeClr val="tx1">
                    <a:tint val="75000"/>
                  </a:schemeClr>
                </a:solidFill>
                <a:latin typeface="+mn-lt"/>
              </a:rPr>
              <a:pPr fontAlgn="auto">
                <a:spcBef>
                  <a:spcPts val="0"/>
                </a:spcBef>
                <a:spcAft>
                  <a:spcPts val="600"/>
                </a:spcAft>
                <a:buNone/>
              </a:pPr>
              <a:t>7</a:t>
            </a:fld>
            <a:endParaRPr lang="en-US" sz="1200">
              <a:solidFill>
                <a:schemeClr val="tx1">
                  <a:tint val="75000"/>
                </a:schemeClr>
              </a:solidFill>
              <a:latin typeface="+mn-lt"/>
            </a:endParaRPr>
          </a:p>
        </p:txBody>
      </p:sp>
      <p:sp>
        <p:nvSpPr>
          <p:cNvPr id="3" name="Content Placeholder 6">
            <a:extLst>
              <a:ext uri="{FF2B5EF4-FFF2-40B4-BE49-F238E27FC236}">
                <a16:creationId xmlns:a16="http://schemas.microsoft.com/office/drawing/2014/main" id="{C2C4D66A-F9C9-B9FD-247E-5538A283A6EA}"/>
              </a:ext>
            </a:extLst>
          </p:cNvPr>
          <p:cNvSpPr txBox="1">
            <a:spLocks/>
          </p:cNvSpPr>
          <p:nvPr/>
        </p:nvSpPr>
        <p:spPr>
          <a:xfrm>
            <a:off x="5505890" y="1603822"/>
            <a:ext cx="5377103" cy="4752528"/>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400" dirty="0">
                <a:latin typeface="Arial" panose="020B0604020202020204" pitchFamily="34" charset="0"/>
                <a:cs typeface="Arial" panose="020B0604020202020204" pitchFamily="34" charset="0"/>
              </a:rPr>
              <a:t>Een groot deel van de huurders (86%) vindt dat sociale huurwoningen </a:t>
            </a:r>
            <a:r>
              <a:rPr lang="nl-NL" sz="1400" b="1" dirty="0">
                <a:latin typeface="Arial" panose="020B0604020202020204" pitchFamily="34" charset="0"/>
                <a:cs typeface="Arial" panose="020B0604020202020204" pitchFamily="34" charset="0"/>
              </a:rPr>
              <a:t>over alle wijken verspreid</a:t>
            </a:r>
            <a:r>
              <a:rPr lang="nl-NL" sz="1400" dirty="0">
                <a:latin typeface="Arial" panose="020B0604020202020204" pitchFamily="34" charset="0"/>
                <a:cs typeface="Arial" panose="020B0604020202020204" pitchFamily="34" charset="0"/>
              </a:rPr>
              <a:t> moeten worden, terwijl 14% vindt dat ze </a:t>
            </a:r>
            <a:r>
              <a:rPr lang="nl-NL" sz="1400" b="1" dirty="0">
                <a:latin typeface="Arial" panose="020B0604020202020204" pitchFamily="34" charset="0"/>
                <a:cs typeface="Arial" panose="020B0604020202020204" pitchFamily="34" charset="0"/>
              </a:rPr>
              <a:t>niet in dure wijken</a:t>
            </a:r>
            <a:r>
              <a:rPr lang="nl-NL" sz="1400" dirty="0">
                <a:latin typeface="Arial" panose="020B0604020202020204" pitchFamily="34" charset="0"/>
                <a:cs typeface="Arial" panose="020B0604020202020204" pitchFamily="34" charset="0"/>
              </a:rPr>
              <a:t> gebouwd horen te worden.</a:t>
            </a:r>
          </a:p>
          <a:p>
            <a:r>
              <a:rPr lang="nl-NL" sz="1400" b="1" dirty="0">
                <a:latin typeface="Arial" panose="020B0604020202020204" pitchFamily="34" charset="0"/>
                <a:cs typeface="Arial" panose="020B0604020202020204" pitchFamily="34" charset="0"/>
              </a:rPr>
              <a:t>Redenen voor spreiding:</a:t>
            </a:r>
            <a:r>
              <a:rPr lang="nl-NL" sz="1400" dirty="0">
                <a:latin typeface="Arial" panose="020B0604020202020204" pitchFamily="34" charset="0"/>
                <a:cs typeface="Arial" panose="020B0604020202020204" pitchFamily="34" charset="0"/>
              </a:rPr>
              <a:t> de stad blijft toegankelijk voor iedereen (65%), verschillende achtergronden komen elkaar tegen (47%), en het voorkomt eenzijdige buurten (41%).</a:t>
            </a:r>
          </a:p>
          <a:p>
            <a:r>
              <a:rPr lang="nl-NL" sz="1400" b="1" dirty="0">
                <a:latin typeface="Arial" panose="020B0604020202020204" pitchFamily="34" charset="0"/>
                <a:cs typeface="Arial" panose="020B0604020202020204" pitchFamily="34" charset="0"/>
              </a:rPr>
              <a:t>Redenen tegen dure locaties:</a:t>
            </a:r>
            <a:r>
              <a:rPr lang="nl-NL" sz="1400" dirty="0">
                <a:latin typeface="Arial" panose="020B0604020202020204" pitchFamily="34" charset="0"/>
                <a:cs typeface="Arial" panose="020B0604020202020204" pitchFamily="34" charset="0"/>
              </a:rPr>
              <a:t> op goedkopere plekken kunnen meer woningen worden gerealiseerd (81%) en voorzieningen in dure wijken sluiten vaak niet aan bij lagere inkomens (42%).</a:t>
            </a:r>
          </a:p>
          <a:p>
            <a:pPr marL="0" indent="0" fontAlgn="auto">
              <a:spcAft>
                <a:spcPts val="0"/>
              </a:spcAft>
              <a:buFont typeface="Arial" panose="020B0604020202020204" pitchFamily="34" charset="0"/>
              <a:buNone/>
            </a:pPr>
            <a:endParaRPr lang="en-US" dirty="0"/>
          </a:p>
        </p:txBody>
      </p:sp>
      <p:graphicFrame>
        <p:nvGraphicFramePr>
          <p:cNvPr id="4" name="Chart 1">
            <a:extLst>
              <a:ext uri="{FF2B5EF4-FFF2-40B4-BE49-F238E27FC236}">
                <a16:creationId xmlns:a16="http://schemas.microsoft.com/office/drawing/2014/main" id="{0B3B12B2-0219-9AC6-D899-2950674936AB}"/>
              </a:ext>
            </a:extLst>
          </p:cNvPr>
          <p:cNvGraphicFramePr>
            <a:graphicFrameLocks/>
          </p:cNvGraphicFramePr>
          <p:nvPr>
            <p:extLst>
              <p:ext uri="{D42A27DB-BD31-4B8C-83A1-F6EECF244321}">
                <p14:modId xmlns:p14="http://schemas.microsoft.com/office/powerpoint/2010/main" val="658009345"/>
              </p:ext>
            </p:extLst>
          </p:nvPr>
        </p:nvGraphicFramePr>
        <p:xfrm>
          <a:off x="838200" y="2060848"/>
          <a:ext cx="4055976" cy="32574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7656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39F26-495A-90FB-C7A4-CF27C112F662}"/>
              </a:ext>
            </a:extLst>
          </p:cNvPr>
          <p:cNvSpPr>
            <a:spLocks noGrp="1"/>
          </p:cNvSpPr>
          <p:nvPr>
            <p:ph type="title"/>
          </p:nvPr>
        </p:nvSpPr>
        <p:spPr/>
        <p:txBody>
          <a:bodyPr vert="horz" lIns="91440" tIns="45720" rIns="91440" bIns="45720" rtlCol="0" anchor="ctr">
            <a:normAutofit/>
          </a:bodyPr>
          <a:lstStyle/>
          <a:p>
            <a:r>
              <a:rPr lang="en-US" kern="1200" dirty="0">
                <a:latin typeface="+mj-lt"/>
                <a:ea typeface="+mj-ea"/>
                <a:cs typeface="+mj-cs"/>
              </a:rPr>
              <a:t>5. </a:t>
            </a:r>
            <a:r>
              <a:rPr lang="en-US" kern="1200" dirty="0" err="1">
                <a:latin typeface="+mj-lt"/>
                <a:ea typeface="+mj-ea"/>
                <a:cs typeface="+mj-cs"/>
              </a:rPr>
              <a:t>Wooncompagnie</a:t>
            </a:r>
            <a:r>
              <a:rPr lang="en-US" kern="1200" dirty="0">
                <a:latin typeface="+mj-lt"/>
                <a:ea typeface="+mj-ea"/>
                <a:cs typeface="+mj-cs"/>
              </a:rPr>
              <a:t> </a:t>
            </a:r>
            <a:r>
              <a:rPr lang="en-US" kern="1200" dirty="0" err="1">
                <a:latin typeface="+mj-lt"/>
                <a:ea typeface="+mj-ea"/>
                <a:cs typeface="+mj-cs"/>
              </a:rPr>
              <a:t>moet</a:t>
            </a:r>
            <a:r>
              <a:rPr lang="en-US" kern="1200" dirty="0">
                <a:latin typeface="+mj-lt"/>
                <a:ea typeface="+mj-ea"/>
                <a:cs typeface="+mj-cs"/>
              </a:rPr>
              <a:t> op het </a:t>
            </a:r>
            <a:r>
              <a:rPr lang="en-US" kern="1200" dirty="0" err="1">
                <a:latin typeface="+mj-lt"/>
                <a:ea typeface="+mj-ea"/>
                <a:cs typeface="+mj-cs"/>
              </a:rPr>
              <a:t>gebied</a:t>
            </a:r>
            <a:r>
              <a:rPr lang="en-US" kern="1200" dirty="0">
                <a:latin typeface="+mj-lt"/>
                <a:ea typeface="+mj-ea"/>
                <a:cs typeface="+mj-cs"/>
              </a:rPr>
              <a:t> van </a:t>
            </a:r>
            <a:r>
              <a:rPr lang="en-US" kern="1200" dirty="0" err="1">
                <a:latin typeface="+mj-lt"/>
                <a:ea typeface="+mj-ea"/>
                <a:cs typeface="+mj-cs"/>
              </a:rPr>
              <a:t>leefbaarheid</a:t>
            </a:r>
            <a:r>
              <a:rPr lang="en-US" kern="1200" dirty="0">
                <a:latin typeface="+mj-lt"/>
                <a:ea typeface="+mj-ea"/>
                <a:cs typeface="+mj-cs"/>
              </a:rPr>
              <a:t>….</a:t>
            </a:r>
          </a:p>
        </p:txBody>
      </p:sp>
      <p:sp>
        <p:nvSpPr>
          <p:cNvPr id="3" name="Tijdelijke aanduiding voor inhoud 2">
            <a:extLst>
              <a:ext uri="{FF2B5EF4-FFF2-40B4-BE49-F238E27FC236}">
                <a16:creationId xmlns:a16="http://schemas.microsoft.com/office/drawing/2014/main" id="{317944C2-9D0F-AA79-E550-ACF295A76873}"/>
              </a:ext>
            </a:extLst>
          </p:cNvPr>
          <p:cNvSpPr>
            <a:spLocks noGrp="1"/>
          </p:cNvSpPr>
          <p:nvPr>
            <p:ph idx="1"/>
          </p:nvPr>
        </p:nvSpPr>
        <p:spPr>
          <a:xfrm>
            <a:off x="6096000" y="2276872"/>
            <a:ext cx="4897760" cy="4351338"/>
          </a:xfrm>
        </p:spPr>
        <p:txBody>
          <a:bodyPr vert="horz" lIns="91440" tIns="45720" rIns="91440" bIns="45720" rtlCol="0" anchor="ctr">
            <a:normAutofit/>
          </a:bodyPr>
          <a:lstStyle/>
          <a:p>
            <a:pPr marL="0" indent="0">
              <a:buNone/>
            </a:pPr>
            <a:r>
              <a:rPr lang="nl-NL" sz="1400" dirty="0">
                <a:latin typeface="Arial" panose="020B0604020202020204" pitchFamily="34" charset="0"/>
                <a:cs typeface="Arial" panose="020B0604020202020204" pitchFamily="34" charset="0"/>
              </a:rPr>
              <a:t>65% van de huurders vindt dat er </a:t>
            </a:r>
            <a:r>
              <a:rPr lang="nl-NL" sz="1400" b="1" dirty="0">
                <a:latin typeface="Arial" panose="020B0604020202020204" pitchFamily="34" charset="0"/>
                <a:cs typeface="Arial" panose="020B0604020202020204" pitchFamily="34" charset="0"/>
              </a:rPr>
              <a:t>evenveel in alle wijken</a:t>
            </a:r>
            <a:r>
              <a:rPr lang="nl-NL" sz="1400" dirty="0">
                <a:latin typeface="Arial" panose="020B0604020202020204" pitchFamily="34" charset="0"/>
                <a:cs typeface="Arial" panose="020B0604020202020204" pitchFamily="34" charset="0"/>
              </a:rPr>
              <a:t> geïnvesteerd moet worden, terwijl 35% vindt dat de focus </a:t>
            </a:r>
            <a:r>
              <a:rPr lang="nl-NL" sz="1400" b="1" dirty="0">
                <a:latin typeface="Arial" panose="020B0604020202020204" pitchFamily="34" charset="0"/>
                <a:cs typeface="Arial" panose="020B0604020202020204" pitchFamily="34" charset="0"/>
              </a:rPr>
              <a:t>moet liggen op probleemwijken</a:t>
            </a:r>
            <a:r>
              <a:rPr lang="nl-NL" sz="1400" dirty="0">
                <a:latin typeface="Arial" panose="020B0604020202020204" pitchFamily="34" charset="0"/>
                <a:cs typeface="Arial" panose="020B0604020202020204" pitchFamily="34" charset="0"/>
              </a:rPr>
              <a:t>.</a:t>
            </a:r>
          </a:p>
          <a:p>
            <a:r>
              <a:rPr lang="nl-NL" sz="1400" b="1" dirty="0">
                <a:latin typeface="Arial" panose="020B0604020202020204" pitchFamily="34" charset="0"/>
                <a:cs typeface="Arial" panose="020B0604020202020204" pitchFamily="34" charset="0"/>
              </a:rPr>
              <a:t>Redenen voor investeren in probleemwijken:</a:t>
            </a:r>
            <a:r>
              <a:rPr lang="nl-NL" sz="1400" dirty="0">
                <a:latin typeface="Arial" panose="020B0604020202020204" pitchFamily="34" charset="0"/>
                <a:cs typeface="Arial" panose="020B0604020202020204" pitchFamily="34" charset="0"/>
              </a:rPr>
              <a:t> logisch omdat daar de meeste behoefte is (89%) en prioriteit nodig is voordat breed wordt geïnvesteerd (10%).</a:t>
            </a:r>
          </a:p>
          <a:p>
            <a:r>
              <a:rPr lang="nl-NL" sz="1400" b="1" dirty="0">
                <a:latin typeface="Arial" panose="020B0604020202020204" pitchFamily="34" charset="0"/>
                <a:cs typeface="Arial" panose="020B0604020202020204" pitchFamily="34" charset="0"/>
              </a:rPr>
              <a:t>Redenen voor evenveel investeren:</a:t>
            </a:r>
            <a:r>
              <a:rPr lang="nl-NL" sz="1400" dirty="0">
                <a:latin typeface="Arial" panose="020B0604020202020204" pitchFamily="34" charset="0"/>
                <a:cs typeface="Arial" panose="020B0604020202020204" pitchFamily="34" charset="0"/>
              </a:rPr>
              <a:t> voorkomt achteruitgang van buurten (79%) en geeft ook rustigere wijken de nodige aandacht (43%).</a:t>
            </a:r>
          </a:p>
          <a:p>
            <a:pPr marL="0" indent="0">
              <a:buNone/>
            </a:pPr>
            <a:br>
              <a:rPr lang="nl-NL" sz="2400" dirty="0"/>
            </a:br>
            <a:br>
              <a:rPr lang="nl-NL" sz="2400" dirty="0"/>
            </a:br>
            <a:endParaRPr lang="en-US" sz="2600" dirty="0"/>
          </a:p>
        </p:txBody>
      </p:sp>
      <p:sp>
        <p:nvSpPr>
          <p:cNvPr id="4" name="Tijdelijke aanduiding voor dianummer 3">
            <a:extLst>
              <a:ext uri="{FF2B5EF4-FFF2-40B4-BE49-F238E27FC236}">
                <a16:creationId xmlns:a16="http://schemas.microsoft.com/office/drawing/2014/main" id="{CA4045DB-452D-B20B-F4EB-601B2459AE53}"/>
              </a:ext>
            </a:extLst>
          </p:cNvPr>
          <p:cNvSpPr>
            <a:spLocks noGrp="1"/>
          </p:cNvSpPr>
          <p:nvPr>
            <p:ph type="sldNum" sz="quarter" idx="12"/>
          </p:nvPr>
        </p:nvSpPr>
        <p:spPr/>
        <p:txBody>
          <a:bodyPr vert="horz" lIns="91440" tIns="45720" rIns="91440" bIns="45720" rtlCol="0" anchor="ctr">
            <a:normAutofit/>
          </a:bodyPr>
          <a:lstStyle/>
          <a:p>
            <a:pPr fontAlgn="auto">
              <a:spcBef>
                <a:spcPts val="0"/>
              </a:spcBef>
              <a:spcAft>
                <a:spcPts val="600"/>
              </a:spcAft>
              <a:buFontTx/>
              <a:buNone/>
            </a:pPr>
            <a:fld id="{13399660-1671-4E04-BE3D-B211B3F8AC08}" type="slidenum">
              <a:rPr lang="en-US" sz="1200" smtClean="0">
                <a:solidFill>
                  <a:schemeClr val="tx1">
                    <a:tint val="75000"/>
                  </a:schemeClr>
                </a:solidFill>
                <a:latin typeface="+mn-lt"/>
              </a:rPr>
              <a:pPr fontAlgn="auto">
                <a:spcBef>
                  <a:spcPts val="0"/>
                </a:spcBef>
                <a:spcAft>
                  <a:spcPts val="600"/>
                </a:spcAft>
                <a:buFontTx/>
                <a:buNone/>
              </a:pPr>
              <a:t>8</a:t>
            </a:fld>
            <a:endParaRPr lang="en-US" sz="1200">
              <a:solidFill>
                <a:schemeClr val="tx1">
                  <a:tint val="75000"/>
                </a:schemeClr>
              </a:solidFill>
              <a:latin typeface="+mn-lt"/>
            </a:endParaRPr>
          </a:p>
        </p:txBody>
      </p:sp>
      <p:graphicFrame>
        <p:nvGraphicFramePr>
          <p:cNvPr id="6" name="Chart 1">
            <a:extLst>
              <a:ext uri="{FF2B5EF4-FFF2-40B4-BE49-F238E27FC236}">
                <a16:creationId xmlns:a16="http://schemas.microsoft.com/office/drawing/2014/main" id="{D30C4EEB-F56B-A11C-A077-4BAFC6EA36FF}"/>
              </a:ext>
            </a:extLst>
          </p:cNvPr>
          <p:cNvGraphicFramePr>
            <a:graphicFrameLocks/>
          </p:cNvGraphicFramePr>
          <p:nvPr>
            <p:extLst>
              <p:ext uri="{D42A27DB-BD31-4B8C-83A1-F6EECF244321}">
                <p14:modId xmlns:p14="http://schemas.microsoft.com/office/powerpoint/2010/main" val="826452882"/>
              </p:ext>
            </p:extLst>
          </p:nvPr>
        </p:nvGraphicFramePr>
        <p:xfrm>
          <a:off x="983430" y="2276872"/>
          <a:ext cx="4576449" cy="32666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0027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194F166-D387-4AEE-AE97-73E48EBB6DA8}"/>
              </a:ext>
            </a:extLst>
          </p:cNvPr>
          <p:cNvSpPr>
            <a:spLocks noGrp="1"/>
          </p:cNvSpPr>
          <p:nvPr>
            <p:ph type="sldNum" sz="quarter" idx="12"/>
          </p:nvPr>
        </p:nvSpPr>
        <p:spPr/>
        <p:txBody>
          <a:bodyPr vert="horz" lIns="91440" tIns="45720" rIns="91440" bIns="45720" rtlCol="0" anchor="ctr">
            <a:normAutofit/>
          </a:bodyPr>
          <a:lstStyle/>
          <a:p>
            <a:pPr fontAlgn="auto">
              <a:spcBef>
                <a:spcPts val="0"/>
              </a:spcBef>
              <a:spcAft>
                <a:spcPts val="600"/>
              </a:spcAft>
              <a:buNone/>
            </a:pPr>
            <a:fld id="{13399660-1671-4E04-BE3D-B211B3F8AC08}" type="slidenum">
              <a:rPr lang="en-US" sz="1200">
                <a:solidFill>
                  <a:schemeClr val="tx1">
                    <a:tint val="75000"/>
                  </a:schemeClr>
                </a:solidFill>
                <a:latin typeface="+mn-lt"/>
              </a:rPr>
              <a:pPr fontAlgn="auto">
                <a:spcBef>
                  <a:spcPts val="0"/>
                </a:spcBef>
                <a:spcAft>
                  <a:spcPts val="600"/>
                </a:spcAft>
                <a:buNone/>
              </a:pPr>
              <a:t>9</a:t>
            </a:fld>
            <a:endParaRPr lang="en-US" sz="1200">
              <a:solidFill>
                <a:schemeClr val="tx1">
                  <a:tint val="75000"/>
                </a:schemeClr>
              </a:solidFill>
              <a:latin typeface="+mn-lt"/>
            </a:endParaRPr>
          </a:p>
        </p:txBody>
      </p:sp>
      <p:sp>
        <p:nvSpPr>
          <p:cNvPr id="6" name="Title 5">
            <a:extLst>
              <a:ext uri="{FF2B5EF4-FFF2-40B4-BE49-F238E27FC236}">
                <a16:creationId xmlns:a16="http://schemas.microsoft.com/office/drawing/2014/main" id="{06F1931F-EE90-40FA-A08A-CDE743FDF3D9}"/>
              </a:ext>
            </a:extLst>
          </p:cNvPr>
          <p:cNvSpPr>
            <a:spLocks noGrp="1"/>
          </p:cNvSpPr>
          <p:nvPr>
            <p:ph type="title" idx="4294967295"/>
          </p:nvPr>
        </p:nvSpPr>
        <p:spPr>
          <a:xfrm>
            <a:off x="647497" y="823950"/>
            <a:ext cx="10513168" cy="730542"/>
          </a:xfrm>
        </p:spPr>
        <p:txBody>
          <a:bodyPr vert="horz" lIns="91440" tIns="45720" rIns="91440" bIns="45720" rtlCol="0" anchor="b">
            <a:normAutofit fontScale="90000"/>
          </a:bodyPr>
          <a:lstStyle/>
          <a:p>
            <a:r>
              <a:rPr lang="en-US" sz="4200" kern="1200" dirty="0">
                <a:solidFill>
                  <a:schemeClr val="tx1"/>
                </a:solidFill>
                <a:latin typeface="+mj-lt"/>
                <a:ea typeface="+mj-ea"/>
                <a:cs typeface="+mj-cs"/>
              </a:rPr>
              <a:t>6. Het is </a:t>
            </a:r>
            <a:r>
              <a:rPr lang="en-US" sz="4200" kern="1200" dirty="0" err="1">
                <a:solidFill>
                  <a:schemeClr val="tx1"/>
                </a:solidFill>
                <a:latin typeface="+mj-lt"/>
                <a:ea typeface="+mj-ea"/>
                <a:cs typeface="+mj-cs"/>
              </a:rPr>
              <a:t>logisch</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dat</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Wooncompagnie</a:t>
            </a:r>
            <a:r>
              <a:rPr lang="en-US" sz="4200" kern="1200" dirty="0">
                <a:solidFill>
                  <a:schemeClr val="tx1"/>
                </a:solidFill>
                <a:latin typeface="+mj-lt"/>
                <a:ea typeface="+mj-ea"/>
                <a:cs typeface="+mj-cs"/>
              </a:rPr>
              <a:t> in alle </a:t>
            </a:r>
            <a:r>
              <a:rPr lang="en-US" sz="4200" kern="1200" dirty="0" err="1">
                <a:solidFill>
                  <a:schemeClr val="tx1"/>
                </a:solidFill>
                <a:latin typeface="+mj-lt"/>
                <a:ea typeface="+mj-ea"/>
                <a:cs typeface="+mj-cs"/>
              </a:rPr>
              <a:t>gemeenten</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waar</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zij</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huurwoningen</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heeft</a:t>
            </a:r>
            <a:r>
              <a:rPr lang="en-US" sz="4200" kern="1200" dirty="0">
                <a:solidFill>
                  <a:schemeClr val="tx1"/>
                </a:solidFill>
                <a:latin typeface="+mj-lt"/>
                <a:ea typeface="+mj-ea"/>
                <a:cs typeface="+mj-cs"/>
              </a:rPr>
              <a:t>…</a:t>
            </a:r>
          </a:p>
        </p:txBody>
      </p:sp>
      <p:sp>
        <p:nvSpPr>
          <p:cNvPr id="3" name="Tekstvak 2">
            <a:extLst>
              <a:ext uri="{FF2B5EF4-FFF2-40B4-BE49-F238E27FC236}">
                <a16:creationId xmlns:a16="http://schemas.microsoft.com/office/drawing/2014/main" id="{97A20F37-BE5C-6BA9-FD85-9C854B618647}"/>
              </a:ext>
            </a:extLst>
          </p:cNvPr>
          <p:cNvSpPr txBox="1"/>
          <p:nvPr/>
        </p:nvSpPr>
        <p:spPr>
          <a:xfrm>
            <a:off x="5839774" y="2226487"/>
            <a:ext cx="4771076" cy="3613162"/>
          </a:xfrm>
          <a:prstGeom prst="rect">
            <a:avLst/>
          </a:prstGeom>
        </p:spPr>
        <p:txBody>
          <a:bodyPr vert="horz" lIns="91440" tIns="45720" rIns="91440" bIns="45720" rtlCol="0" anchor="t">
            <a:normAutofit/>
          </a:bodyPr>
          <a:lstStyle/>
          <a:p>
            <a:pPr>
              <a:buNone/>
            </a:pPr>
            <a:r>
              <a:rPr lang="nl-NL" sz="1400" dirty="0">
                <a:latin typeface="Arial" panose="020B0604020202020204" pitchFamily="34" charset="0"/>
                <a:cs typeface="Arial" panose="020B0604020202020204" pitchFamily="34" charset="0"/>
              </a:rPr>
              <a:t>80% van de huurders vindt dat </a:t>
            </a:r>
            <a:r>
              <a:rPr lang="nl-NL" sz="1400" b="1" dirty="0">
                <a:latin typeface="Arial" panose="020B0604020202020204" pitchFamily="34" charset="0"/>
                <a:cs typeface="Arial" panose="020B0604020202020204" pitchFamily="34" charset="0"/>
              </a:rPr>
              <a:t>overal hetzelfde beleid</a:t>
            </a:r>
            <a:r>
              <a:rPr lang="nl-NL" sz="1400" dirty="0">
                <a:latin typeface="Arial" panose="020B0604020202020204" pitchFamily="34" charset="0"/>
                <a:cs typeface="Arial" panose="020B0604020202020204" pitchFamily="34" charset="0"/>
              </a:rPr>
              <a:t> moet gelden, terwijl 20% pleit voor </a:t>
            </a:r>
            <a:r>
              <a:rPr lang="nl-NL" sz="1400" b="1" dirty="0">
                <a:latin typeface="Arial" panose="020B0604020202020204" pitchFamily="34" charset="0"/>
                <a:cs typeface="Arial" panose="020B0604020202020204" pitchFamily="34" charset="0"/>
              </a:rPr>
              <a:t>lokaal maatwerk per gemeente</a:t>
            </a:r>
            <a:r>
              <a:rPr lang="nl-NL" sz="1400" dirty="0">
                <a:latin typeface="Arial" panose="020B0604020202020204" pitchFamily="34" charset="0"/>
                <a:cs typeface="Arial" panose="020B0604020202020204" pitchFamily="34" charset="0"/>
              </a:rPr>
              <a:t>.</a:t>
            </a:r>
          </a:p>
          <a:p>
            <a:pPr>
              <a:buNone/>
            </a:pPr>
            <a:endParaRPr lang="nl-NL" sz="1400" dirty="0">
              <a:latin typeface="Arial" panose="020B0604020202020204" pitchFamily="34" charset="0"/>
              <a:cs typeface="Arial" panose="020B0604020202020204" pitchFamily="34" charset="0"/>
            </a:endParaRPr>
          </a:p>
          <a:p>
            <a:pPr marL="285750" indent="-285750"/>
            <a:r>
              <a:rPr lang="nl-NL" sz="1400" b="1" dirty="0">
                <a:latin typeface="Arial" panose="020B0604020202020204" pitchFamily="34" charset="0"/>
                <a:cs typeface="Arial" panose="020B0604020202020204" pitchFamily="34" charset="0"/>
              </a:rPr>
              <a:t>Redenen voor uniform beleid:</a:t>
            </a:r>
            <a:r>
              <a:rPr lang="nl-NL" sz="1400" dirty="0">
                <a:latin typeface="Arial" panose="020B0604020202020204" pitchFamily="34" charset="0"/>
                <a:cs typeface="Arial" panose="020B0604020202020204" pitchFamily="34" charset="0"/>
              </a:rPr>
              <a:t> Geen discussie over waarom 'het daar wel mag, en hier niet’ (79%) en minder verwarring voor medewerkers en huurders (49%).</a:t>
            </a:r>
            <a:br>
              <a:rPr lang="nl-NL" sz="1400" dirty="0">
                <a:latin typeface="Arial" panose="020B0604020202020204" pitchFamily="34" charset="0"/>
                <a:cs typeface="Arial" panose="020B0604020202020204" pitchFamily="34" charset="0"/>
              </a:rPr>
            </a:br>
            <a:endParaRPr lang="nl-NL" sz="1400" dirty="0">
              <a:latin typeface="Arial" panose="020B0604020202020204" pitchFamily="34" charset="0"/>
              <a:cs typeface="Arial" panose="020B0604020202020204" pitchFamily="34" charset="0"/>
            </a:endParaRPr>
          </a:p>
          <a:p>
            <a:pPr marL="285750" indent="-285750"/>
            <a:r>
              <a:rPr lang="nl-NL" sz="1400" b="1" dirty="0"/>
              <a:t>Redenen voor </a:t>
            </a:r>
            <a:r>
              <a:rPr lang="nl-NL" sz="1400" b="1" dirty="0">
                <a:latin typeface="Arial" panose="020B0604020202020204" pitchFamily="34" charset="0"/>
                <a:cs typeface="Arial" panose="020B0604020202020204" pitchFamily="34" charset="0"/>
              </a:rPr>
              <a:t>lokaal beleid:</a:t>
            </a:r>
            <a:r>
              <a:rPr lang="nl-NL" sz="1400" dirty="0">
                <a:latin typeface="Arial" panose="020B0604020202020204" pitchFamily="34" charset="0"/>
                <a:cs typeface="Arial" panose="020B0604020202020204" pitchFamily="34" charset="0"/>
              </a:rPr>
              <a:t> beter afgestemd op de behoeften van iedere gemeente (75%) en verschil tussen stad en dorp wordt meegenomen (59%).</a:t>
            </a:r>
          </a:p>
          <a:p>
            <a:pPr>
              <a:lnSpc>
                <a:spcPct val="90000"/>
              </a:lnSpc>
              <a:spcAft>
                <a:spcPts val="600"/>
              </a:spcAft>
              <a:buNone/>
            </a:pPr>
            <a:endParaRPr lang="en-US" sz="2200" dirty="0">
              <a:latin typeface="+mn-lt"/>
            </a:endParaRPr>
          </a:p>
        </p:txBody>
      </p:sp>
      <p:graphicFrame>
        <p:nvGraphicFramePr>
          <p:cNvPr id="2" name="Chart 1">
            <a:extLst>
              <a:ext uri="{FF2B5EF4-FFF2-40B4-BE49-F238E27FC236}">
                <a16:creationId xmlns:a16="http://schemas.microsoft.com/office/drawing/2014/main" id="{DB1101EC-94B0-669C-5C88-89706484BCB9}"/>
              </a:ext>
            </a:extLst>
          </p:cNvPr>
          <p:cNvGraphicFramePr>
            <a:graphicFrameLocks/>
          </p:cNvGraphicFramePr>
          <p:nvPr>
            <p:extLst>
              <p:ext uri="{D42A27DB-BD31-4B8C-83A1-F6EECF244321}">
                <p14:modId xmlns:p14="http://schemas.microsoft.com/office/powerpoint/2010/main" val="2052993913"/>
              </p:ext>
            </p:extLst>
          </p:nvPr>
        </p:nvGraphicFramePr>
        <p:xfrm>
          <a:off x="1055440" y="2226487"/>
          <a:ext cx="4311700" cy="32818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90109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ARMA DOCSYS~XML" val="&lt;?xml version=&quot;1.0&quot;?&gt;&#10;&lt;data customer=&quot;wooncompagnie&quot; profile=&quot;wooncompagnie&quot; model=&quot;Presentaties/presentatie_2013.xml&quot; country-code=&quot;31&quot; sharepoint-location=&quot;&quot; target=&quot;Microsoft PowerPoint&quot; target-version=&quot;16.0.16327&quot;&gt;&lt;presentatie template=&quot;Presentaties/presentatie_2013.pptx&quot; id=&quot;d90f3473921b4634bf0b36b526b27078&quot; version=&quot;1.0&quot; lcid=&quot;1043&quot;&gt;&lt;PAPER/&gt;&lt;titel value=&quot;Waardenvol huurdersbeleid&quot; formatted-value=&quot;Waardenvol huurdersbeleid&quot; format-disabled=&quot;true&quot;/&gt;&lt;subtitel value=&quot;Enquete Huurderspanel&quot; formatted-value=&quot;Enquete Huurderspanel&quot; format-disabled=&quot;true&quot;/&gt;&lt;reopened value=&quot;false&quot;/&gt;&lt;/presentatie&gt;&lt;/data&gt;&#10;"/>
</p:tagLst>
</file>

<file path=ppt/theme/theme1.xml><?xml version="1.0" encoding="utf-8"?>
<a:theme xmlns:a="http://schemas.openxmlformats.org/drawingml/2006/main" name="Voorbladen">
  <a:themeElements>
    <a:clrScheme name="WoonCompagnie">
      <a:dk1>
        <a:srgbClr val="252525"/>
      </a:dk1>
      <a:lt1>
        <a:srgbClr val="FFFFFF"/>
      </a:lt1>
      <a:dk2>
        <a:srgbClr val="791042"/>
      </a:dk2>
      <a:lt2>
        <a:srgbClr val="FFFFFF"/>
      </a:lt2>
      <a:accent1>
        <a:srgbClr val="E97219"/>
      </a:accent1>
      <a:accent2>
        <a:srgbClr val="E4314C"/>
      </a:accent2>
      <a:accent3>
        <a:srgbClr val="F8C32B"/>
      </a:accent3>
      <a:accent4>
        <a:srgbClr val="DCA500"/>
      </a:accent4>
      <a:accent5>
        <a:srgbClr val="009FBB"/>
      </a:accent5>
      <a:accent6>
        <a:srgbClr val="97BF1D"/>
      </a:accent6>
      <a:hlink>
        <a:srgbClr val="009FBB"/>
      </a:hlink>
      <a:folHlink>
        <a:srgbClr val="791042"/>
      </a:folHlink>
    </a:clrScheme>
    <a:fontScheme name="WoonCompagni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lgn="l">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lides hoofdstukken">
  <a:themeElements>
    <a:clrScheme name="WoonCompagnie">
      <a:dk1>
        <a:srgbClr val="252525"/>
      </a:dk1>
      <a:lt1>
        <a:srgbClr val="FFFFFF"/>
      </a:lt1>
      <a:dk2>
        <a:srgbClr val="791042"/>
      </a:dk2>
      <a:lt2>
        <a:srgbClr val="FFFFFF"/>
      </a:lt2>
      <a:accent1>
        <a:srgbClr val="E97219"/>
      </a:accent1>
      <a:accent2>
        <a:srgbClr val="E4314C"/>
      </a:accent2>
      <a:accent3>
        <a:srgbClr val="F8C32B"/>
      </a:accent3>
      <a:accent4>
        <a:srgbClr val="DCA500"/>
      </a:accent4>
      <a:accent5>
        <a:srgbClr val="009FBB"/>
      </a:accent5>
      <a:accent6>
        <a:srgbClr val="97BF1D"/>
      </a:accent6>
      <a:hlink>
        <a:srgbClr val="009FBB"/>
      </a:hlink>
      <a:folHlink>
        <a:srgbClr val="791042"/>
      </a:folHlink>
    </a:clrScheme>
    <a:fontScheme name="WoonCompagni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slides algemeen">
  <a:themeElements>
    <a:clrScheme name="WoonCompagnie">
      <a:dk1>
        <a:srgbClr val="252525"/>
      </a:dk1>
      <a:lt1>
        <a:srgbClr val="FFFFFF"/>
      </a:lt1>
      <a:dk2>
        <a:srgbClr val="791042"/>
      </a:dk2>
      <a:lt2>
        <a:srgbClr val="FFFFFF"/>
      </a:lt2>
      <a:accent1>
        <a:srgbClr val="E97219"/>
      </a:accent1>
      <a:accent2>
        <a:srgbClr val="E4314C"/>
      </a:accent2>
      <a:accent3>
        <a:srgbClr val="F8C32B"/>
      </a:accent3>
      <a:accent4>
        <a:srgbClr val="DCA500"/>
      </a:accent4>
      <a:accent5>
        <a:srgbClr val="009FBB"/>
      </a:accent5>
      <a:accent6>
        <a:srgbClr val="97BF1D"/>
      </a:accent6>
      <a:hlink>
        <a:srgbClr val="009FBB"/>
      </a:hlink>
      <a:folHlink>
        <a:srgbClr val="791042"/>
      </a:folHlink>
    </a:clrScheme>
    <a:fontScheme name="WoonCompagni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ontentslides algemee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presentatie_2007</Template>
  <TotalTime>0</TotalTime>
  <Words>1289</Words>
  <Application>Microsoft Office PowerPoint</Application>
  <PresentationFormat>Breedbeeld</PresentationFormat>
  <Paragraphs>72</Paragraphs>
  <Slides>14</Slides>
  <Notes>0</Notes>
  <HiddenSlides>0</HiddenSlides>
  <MMClips>0</MMClips>
  <ScaleCrop>false</ScaleCrop>
  <HeadingPairs>
    <vt:vector size="6" baseType="variant">
      <vt:variant>
        <vt:lpstr>Gebruikte lettertypen</vt:lpstr>
      </vt:variant>
      <vt:variant>
        <vt:i4>5</vt:i4>
      </vt:variant>
      <vt:variant>
        <vt:lpstr>Thema</vt:lpstr>
      </vt:variant>
      <vt:variant>
        <vt:i4>4</vt:i4>
      </vt:variant>
      <vt:variant>
        <vt:lpstr>Diatitels</vt:lpstr>
      </vt:variant>
      <vt:variant>
        <vt:i4>14</vt:i4>
      </vt:variant>
    </vt:vector>
  </HeadingPairs>
  <TitlesOfParts>
    <vt:vector size="23" baseType="lpstr">
      <vt:lpstr>Arial</vt:lpstr>
      <vt:lpstr>Calibri</vt:lpstr>
      <vt:lpstr>Calibri Light</vt:lpstr>
      <vt:lpstr>Trebuchet MS</vt:lpstr>
      <vt:lpstr>Wingdings</vt:lpstr>
      <vt:lpstr>Voorbladen</vt:lpstr>
      <vt:lpstr>Contentslides hoofdstukken</vt:lpstr>
      <vt:lpstr>Contentslides algemeen</vt:lpstr>
      <vt:lpstr>1_Contentslides algemeen</vt:lpstr>
      <vt:lpstr>Op weg naar een nieuwe koers</vt:lpstr>
      <vt:lpstr>PowerPoint-presentatie</vt:lpstr>
      <vt:lpstr>Achtergrondinformatie</vt:lpstr>
      <vt:lpstr>1. Huren bij een corporatie is ... </vt:lpstr>
      <vt:lpstr>2.De huurprijs van een woning moet… </vt:lpstr>
      <vt:lpstr>3. De kwaliteit van de woning….</vt:lpstr>
      <vt:lpstr>4. Sociale huurwoningen moeten…</vt:lpstr>
      <vt:lpstr>5. Wooncompagnie moet op het gebied van leefbaarheid….</vt:lpstr>
      <vt:lpstr>6. Het is logisch dat Wooncompagnie in alle gemeenten waar zij huurwoningen heeft…</vt:lpstr>
      <vt:lpstr>PowerPoint-presentatie</vt:lpstr>
      <vt:lpstr>PowerPoint-presentatie</vt:lpstr>
      <vt:lpstr>PowerPoint-presentatie</vt:lpstr>
      <vt:lpstr>PowerPoint-presentatie</vt:lpstr>
      <vt:lpstr>Wat gebeurt er met de resultaten?</vt:lpstr>
    </vt:vector>
  </TitlesOfParts>
  <Company>B-ware Business Software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Waardenvol huurdersbeleid</dc:title>
  <dc:creator>Bert Tobé</dc:creator>
  <cp:lastModifiedBy>Paula van Kraalingen - Mewe</cp:lastModifiedBy>
  <cp:revision>6</cp:revision>
  <dcterms:created xsi:type="dcterms:W3CDTF">2014-07-10T14:32:39Z</dcterms:created>
  <dcterms:modified xsi:type="dcterms:W3CDTF">2026-04-22T11:22:48Z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el">
    <vt:lpwstr>Waardenvol huurdersbeleid</vt:lpwstr>
  </property>
  <property fmtid="{D5CDD505-2E9C-101B-9397-08002B2CF9AE}" pid="3" name="doc-type">
    <vt:lpwstr>Presentatie</vt:lpwstr>
  </property>
</Properties>
</file>